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3.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charts/chart7.xml" ContentType="application/vnd.openxmlformats-officedocument.drawingml.chart+xml"/>
  <Override PartName="/ppt/drawings/drawing6.xml" ContentType="application/vnd.openxmlformats-officedocument.drawingml.chartshapes+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notesMasterIdLst>
    <p:notesMasterId r:id="rId125"/>
  </p:notesMasterIdLst>
  <p:handoutMasterIdLst>
    <p:handoutMasterId r:id="rId126"/>
  </p:handoutMasterIdLst>
  <p:sldIdLst>
    <p:sldId id="256" r:id="rId2"/>
    <p:sldId id="752" r:id="rId3"/>
    <p:sldId id="468" r:id="rId4"/>
    <p:sldId id="545" r:id="rId5"/>
    <p:sldId id="547" r:id="rId6"/>
    <p:sldId id="546" r:id="rId7"/>
    <p:sldId id="321" r:id="rId8"/>
    <p:sldId id="322" r:id="rId9"/>
    <p:sldId id="294" r:id="rId10"/>
    <p:sldId id="296" r:id="rId11"/>
    <p:sldId id="734" r:id="rId12"/>
    <p:sldId id="620" r:id="rId13"/>
    <p:sldId id="489" r:id="rId14"/>
    <p:sldId id="747" r:id="rId15"/>
    <p:sldId id="622" r:id="rId16"/>
    <p:sldId id="746" r:id="rId17"/>
    <p:sldId id="623" r:id="rId18"/>
    <p:sldId id="680" r:id="rId19"/>
    <p:sldId id="736" r:id="rId20"/>
    <p:sldId id="495" r:id="rId21"/>
    <p:sldId id="627" r:id="rId22"/>
    <p:sldId id="628" r:id="rId23"/>
    <p:sldId id="629" r:id="rId24"/>
    <p:sldId id="524" r:id="rId25"/>
    <p:sldId id="496" r:id="rId26"/>
    <p:sldId id="648" r:id="rId27"/>
    <p:sldId id="649" r:id="rId28"/>
    <p:sldId id="650" r:id="rId29"/>
    <p:sldId id="651" r:id="rId30"/>
    <p:sldId id="652" r:id="rId31"/>
    <p:sldId id="653" r:id="rId32"/>
    <p:sldId id="654" r:id="rId33"/>
    <p:sldId id="655" r:id="rId34"/>
    <p:sldId id="737" r:id="rId35"/>
    <p:sldId id="643" r:id="rId36"/>
    <p:sldId id="669" r:id="rId37"/>
    <p:sldId id="664" r:id="rId38"/>
    <p:sldId id="670" r:id="rId39"/>
    <p:sldId id="633" r:id="rId40"/>
    <p:sldId id="634" r:id="rId41"/>
    <p:sldId id="635" r:id="rId42"/>
    <p:sldId id="346" r:id="rId43"/>
    <p:sldId id="661" r:id="rId44"/>
    <p:sldId id="636" r:id="rId45"/>
    <p:sldId id="637" r:id="rId46"/>
    <p:sldId id="638" r:id="rId47"/>
    <p:sldId id="660" r:id="rId48"/>
    <p:sldId id="662" r:id="rId49"/>
    <p:sldId id="739" r:id="rId50"/>
    <p:sldId id="390" r:id="rId51"/>
    <p:sldId id="548" r:id="rId52"/>
    <p:sldId id="541" r:id="rId53"/>
    <p:sldId id="391" r:id="rId54"/>
    <p:sldId id="658" r:id="rId55"/>
    <p:sldId id="393" r:id="rId56"/>
    <p:sldId id="594" r:id="rId57"/>
    <p:sldId id="395" r:id="rId58"/>
    <p:sldId id="394" r:id="rId59"/>
    <p:sldId id="542" r:id="rId60"/>
    <p:sldId id="502" r:id="rId61"/>
    <p:sldId id="657" r:id="rId62"/>
    <p:sldId id="748" r:id="rId63"/>
    <p:sldId id="749" r:id="rId64"/>
    <p:sldId id="735" r:id="rId65"/>
    <p:sldId id="687" r:id="rId66"/>
    <p:sldId id="740" r:id="rId67"/>
    <p:sldId id="741" r:id="rId68"/>
    <p:sldId id="744" r:id="rId69"/>
    <p:sldId id="720" r:id="rId70"/>
    <p:sldId id="731" r:id="rId71"/>
    <p:sldId id="721" r:id="rId72"/>
    <p:sldId id="722" r:id="rId73"/>
    <p:sldId id="751" r:id="rId74"/>
    <p:sldId id="723" r:id="rId75"/>
    <p:sldId id="742" r:id="rId76"/>
    <p:sldId id="743" r:id="rId77"/>
    <p:sldId id="725" r:id="rId78"/>
    <p:sldId id="528" r:id="rId79"/>
    <p:sldId id="688" r:id="rId80"/>
    <p:sldId id="510" r:id="rId81"/>
    <p:sldId id="527" r:id="rId82"/>
    <p:sldId id="665" r:id="rId83"/>
    <p:sldId id="682" r:id="rId84"/>
    <p:sldId id="686" r:id="rId85"/>
    <p:sldId id="684" r:id="rId86"/>
    <p:sldId id="399" r:id="rId87"/>
    <p:sldId id="400" r:id="rId88"/>
    <p:sldId id="570" r:id="rId89"/>
    <p:sldId id="732" r:id="rId90"/>
    <p:sldId id="285" r:id="rId91"/>
    <p:sldId id="325" r:id="rId92"/>
    <p:sldId id="326" r:id="rId93"/>
    <p:sldId id="331" r:id="rId94"/>
    <p:sldId id="478" r:id="rId95"/>
    <p:sldId id="480" r:id="rId96"/>
    <p:sldId id="329" r:id="rId97"/>
    <p:sldId id="473" r:id="rId98"/>
    <p:sldId id="474" r:id="rId99"/>
    <p:sldId id="386" r:id="rId100"/>
    <p:sldId id="709" r:id="rId101"/>
    <p:sldId id="710" r:id="rId102"/>
    <p:sldId id="589" r:id="rId103"/>
    <p:sldId id="333" r:id="rId104"/>
    <p:sldId id="334" r:id="rId105"/>
    <p:sldId id="335" r:id="rId106"/>
    <p:sldId id="337" r:id="rId107"/>
    <p:sldId id="444" r:id="rId108"/>
    <p:sldId id="328" r:id="rId109"/>
    <p:sldId id="338" r:id="rId110"/>
    <p:sldId id="441" r:id="rId111"/>
    <p:sldId id="445" r:id="rId112"/>
    <p:sldId id="443" r:id="rId113"/>
    <p:sldId id="442" r:id="rId114"/>
    <p:sldId id="450" r:id="rId115"/>
    <p:sldId id="447" r:id="rId116"/>
    <p:sldId id="446" r:id="rId117"/>
    <p:sldId id="451" r:id="rId118"/>
    <p:sldId id="553" r:id="rId119"/>
    <p:sldId id="454" r:id="rId120"/>
    <p:sldId id="455" r:id="rId121"/>
    <p:sldId id="456" r:id="rId122"/>
    <p:sldId id="457" r:id="rId123"/>
    <p:sldId id="612" r:id="rId12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1C4"/>
    <a:srgbClr val="B88C00"/>
    <a:srgbClr val="808080"/>
    <a:srgbClr val="FF3300"/>
    <a:srgbClr val="07D329"/>
    <a:srgbClr val="047617"/>
    <a:srgbClr val="06AA21"/>
    <a:srgbClr val="000099"/>
    <a:srgbClr val="02AE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18" autoAdjust="0"/>
  </p:normalViewPr>
  <p:slideViewPr>
    <p:cSldViewPr>
      <p:cViewPr varScale="1">
        <p:scale>
          <a:sx n="102" d="100"/>
          <a:sy n="102" d="100"/>
        </p:scale>
        <p:origin x="1890" y="72"/>
      </p:cViewPr>
      <p:guideLst>
        <p:guide orient="horz" pos="2160"/>
        <p:guide pos="2880"/>
      </p:guideLst>
    </p:cSldViewPr>
  </p:slideViewPr>
  <p:outlineViewPr>
    <p:cViewPr>
      <p:scale>
        <a:sx n="33" d="100"/>
        <a:sy n="33" d="100"/>
      </p:scale>
      <p:origin x="0" y="-10350"/>
    </p:cViewPr>
  </p:outlineViewPr>
  <p:notesTextViewPr>
    <p:cViewPr>
      <p:scale>
        <a:sx n="100" d="100"/>
        <a:sy n="100" d="100"/>
      </p:scale>
      <p:origin x="0" y="0"/>
    </p:cViewPr>
  </p:notesTextViewPr>
  <p:sorterViewPr>
    <p:cViewPr>
      <p:scale>
        <a:sx n="66" d="100"/>
        <a:sy n="66" d="100"/>
      </p:scale>
      <p:origin x="0" y="7302"/>
    </p:cViewPr>
  </p:sorterViewPr>
  <p:notesViewPr>
    <p:cSldViewPr>
      <p:cViewPr varScale="1">
        <p:scale>
          <a:sx n="78" d="100"/>
          <a:sy n="78" d="100"/>
        </p:scale>
        <p:origin x="3126"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ray\Documents\zz_LibStats\ALA\CORS\IMLS_MuseumsEvalCHART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ray\Documents\zz_LibStats\ARL\ARL_LibraryAssessmentConferences\LibAssessmentConfOct2010\GraphicalBestPractices\Images\aa_DemoChartVariousTyp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ray\Documents\zz_LibStats\ALA\CORS\CORS_MoreBAD%20and%20Alt%20Charts.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ray\Documents\zz_LibStats\ALA\CORS\CORS_MoreBAD%20and%20Alt%20Charts.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ray\Documents\zz_LibStats\ALA\CORS\IMLS_MuseumsEvalCHARTS.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ray\Documents\zz_LibStats\ARL\ARL_LibraryAssessmentConferences\LibAssessmentConfOct2010\GraphicalBestPractices\Images\aa_DemoChartVariousTypes.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ray\Documents\zz_LibStats\ALA\CORS\CORS_MoreBAD%20and%20Alt%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715575875596196"/>
          <c:y val="0.25593430618012475"/>
          <c:w val="0.61612462958259451"/>
          <c:h val="0.64668313751977757"/>
        </c:manualLayout>
      </c:layout>
      <c:lineChart>
        <c:grouping val="standard"/>
        <c:varyColors val="0"/>
        <c:ser>
          <c:idx val="0"/>
          <c:order val="0"/>
          <c:tx>
            <c:v>Mean</c:v>
          </c:tx>
          <c:marker>
            <c:symbol val="none"/>
          </c:marker>
          <c:cat>
            <c:strRef>
              <c:f>LineCharts!$A$11:$A$17</c:f>
              <c:strCache>
                <c:ptCount val="7"/>
                <c:pt idx="0">
                  <c:v>2004</c:v>
                </c:pt>
                <c:pt idx="1">
                  <c:v>2005</c:v>
                </c:pt>
                <c:pt idx="2">
                  <c:v>2006</c:v>
                </c:pt>
                <c:pt idx="3">
                  <c:v>2007</c:v>
                </c:pt>
                <c:pt idx="4">
                  <c:v>2008</c:v>
                </c:pt>
                <c:pt idx="5">
                  <c:v>2009</c:v>
                </c:pt>
                <c:pt idx="6">
                  <c:v>2010</c:v>
                </c:pt>
              </c:strCache>
            </c:strRef>
          </c:cat>
          <c:val>
            <c:numRef>
              <c:f>LineCharts!$B$11:$B$17</c:f>
              <c:numCache>
                <c:formatCode>General</c:formatCode>
                <c:ptCount val="7"/>
                <c:pt idx="0">
                  <c:v>89.9</c:v>
                </c:pt>
                <c:pt idx="1">
                  <c:v>110.5</c:v>
                </c:pt>
                <c:pt idx="2">
                  <c:v>103.8</c:v>
                </c:pt>
                <c:pt idx="3">
                  <c:v>115.6</c:v>
                </c:pt>
                <c:pt idx="4">
                  <c:v>111.2</c:v>
                </c:pt>
                <c:pt idx="5">
                  <c:v>116.6</c:v>
                </c:pt>
                <c:pt idx="6">
                  <c:v>109.8</c:v>
                </c:pt>
              </c:numCache>
            </c:numRef>
          </c:val>
          <c:smooth val="0"/>
        </c:ser>
        <c:ser>
          <c:idx val="1"/>
          <c:order val="1"/>
          <c:tx>
            <c:v>Median</c:v>
          </c:tx>
          <c:marker>
            <c:symbol val="none"/>
          </c:marker>
          <c:cat>
            <c:strRef>
              <c:f>LineCharts!$A$11:$A$17</c:f>
              <c:strCache>
                <c:ptCount val="7"/>
                <c:pt idx="0">
                  <c:v>2004</c:v>
                </c:pt>
                <c:pt idx="1">
                  <c:v>2005</c:v>
                </c:pt>
                <c:pt idx="2">
                  <c:v>2006</c:v>
                </c:pt>
                <c:pt idx="3">
                  <c:v>2007</c:v>
                </c:pt>
                <c:pt idx="4">
                  <c:v>2008</c:v>
                </c:pt>
                <c:pt idx="5">
                  <c:v>2009</c:v>
                </c:pt>
                <c:pt idx="6">
                  <c:v>2010</c:v>
                </c:pt>
              </c:strCache>
            </c:strRef>
          </c:cat>
          <c:val>
            <c:numRef>
              <c:f>LineCharts!$C$11:$C$17</c:f>
              <c:numCache>
                <c:formatCode>General</c:formatCode>
                <c:ptCount val="7"/>
                <c:pt idx="0">
                  <c:v>85.8</c:v>
                </c:pt>
                <c:pt idx="1">
                  <c:v>112</c:v>
                </c:pt>
                <c:pt idx="2">
                  <c:v>108.7</c:v>
                </c:pt>
                <c:pt idx="3">
                  <c:v>138.4</c:v>
                </c:pt>
                <c:pt idx="4">
                  <c:v>125.9</c:v>
                </c:pt>
                <c:pt idx="5">
                  <c:v>138.6</c:v>
                </c:pt>
                <c:pt idx="6">
                  <c:v>131.1</c:v>
                </c:pt>
              </c:numCache>
            </c:numRef>
          </c:val>
          <c:smooth val="0"/>
        </c:ser>
        <c:dLbls>
          <c:showLegendKey val="0"/>
          <c:showVal val="0"/>
          <c:showCatName val="0"/>
          <c:showSerName val="0"/>
          <c:showPercent val="0"/>
          <c:showBubbleSize val="0"/>
        </c:dLbls>
        <c:smooth val="0"/>
        <c:axId val="308705120"/>
        <c:axId val="308704336"/>
      </c:lineChart>
      <c:catAx>
        <c:axId val="308705120"/>
        <c:scaling>
          <c:orientation val="minMax"/>
        </c:scaling>
        <c:delete val="0"/>
        <c:axPos val="b"/>
        <c:numFmt formatCode="General" sourceLinked="0"/>
        <c:majorTickMark val="out"/>
        <c:minorTickMark val="none"/>
        <c:tickLblPos val="nextTo"/>
        <c:txPr>
          <a:bodyPr/>
          <a:lstStyle/>
          <a:p>
            <a:pPr>
              <a:defRPr sz="900"/>
            </a:pPr>
            <a:endParaRPr lang="en-US"/>
          </a:p>
        </c:txPr>
        <c:crossAx val="308704336"/>
        <c:crosses val="autoZero"/>
        <c:auto val="1"/>
        <c:lblAlgn val="ctr"/>
        <c:lblOffset val="100"/>
        <c:noMultiLvlLbl val="0"/>
      </c:catAx>
      <c:valAx>
        <c:axId val="308704336"/>
        <c:scaling>
          <c:orientation val="minMax"/>
          <c:max val="160"/>
          <c:min val="60"/>
        </c:scaling>
        <c:delete val="0"/>
        <c:axPos val="l"/>
        <c:majorGridlines/>
        <c:numFmt formatCode="&quot;$&quot;#,##0" sourceLinked="0"/>
        <c:majorTickMark val="out"/>
        <c:minorTickMark val="none"/>
        <c:tickLblPos val="nextTo"/>
        <c:txPr>
          <a:bodyPr/>
          <a:lstStyle/>
          <a:p>
            <a:pPr>
              <a:defRPr sz="800"/>
            </a:pPr>
            <a:endParaRPr lang="en-US"/>
          </a:p>
        </c:txPr>
        <c:crossAx val="308705120"/>
        <c:crosses val="autoZero"/>
        <c:crossBetween val="between"/>
        <c:majorUnit val="20"/>
      </c:valAx>
    </c:plotArea>
    <c:legend>
      <c:legendPos val="r"/>
      <c:layout>
        <c:manualLayout>
          <c:xMode val="edge"/>
          <c:yMode val="edge"/>
          <c:x val="0.80530985239748476"/>
          <c:y val="0.44557425807101431"/>
          <c:w val="0.16035266559422051"/>
          <c:h val="0.14796234470691236"/>
        </c:manualLayout>
      </c:layout>
      <c:overlay val="0"/>
      <c:txPr>
        <a:bodyPr/>
        <a:lstStyle/>
        <a:p>
          <a:pPr>
            <a:defRPr sz="900"/>
          </a:pPr>
          <a:endParaRPr lang="en-US"/>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870803645583002"/>
          <c:y val="0.26298457424149502"/>
          <c:w val="0.74644109512224388"/>
          <c:h val="0.57805106732518396"/>
        </c:manualLayout>
      </c:layout>
      <c:lineChart>
        <c:grouping val="standard"/>
        <c:varyColors val="0"/>
        <c:ser>
          <c:idx val="0"/>
          <c:order val="0"/>
          <c:tx>
            <c:v>Staff in Public Libraries</c:v>
          </c:tx>
          <c:marker>
            <c:symbol val="none"/>
          </c:marker>
          <c:cat>
            <c:strRef>
              <c:f>Sheet1!$B$29:$B$36</c:f>
              <c:strCache>
                <c:ptCount val="8"/>
                <c:pt idx="0">
                  <c:v>2000</c:v>
                </c:pt>
                <c:pt idx="1">
                  <c:v>2001</c:v>
                </c:pt>
                <c:pt idx="2">
                  <c:v>2002</c:v>
                </c:pt>
                <c:pt idx="3">
                  <c:v>2003</c:v>
                </c:pt>
                <c:pt idx="4">
                  <c:v>2004</c:v>
                </c:pt>
                <c:pt idx="5">
                  <c:v>2005</c:v>
                </c:pt>
                <c:pt idx="6">
                  <c:v>2006</c:v>
                </c:pt>
                <c:pt idx="7">
                  <c:v>2007</c:v>
                </c:pt>
              </c:strCache>
            </c:strRef>
          </c:cat>
          <c:val>
            <c:numRef>
              <c:f>Sheet1!$C$29:$C$36</c:f>
              <c:numCache>
                <c:formatCode>General</c:formatCode>
                <c:ptCount val="8"/>
                <c:pt idx="0">
                  <c:v>132000</c:v>
                </c:pt>
                <c:pt idx="1">
                  <c:v>134000</c:v>
                </c:pt>
                <c:pt idx="2">
                  <c:v>137000</c:v>
                </c:pt>
                <c:pt idx="3">
                  <c:v>138500</c:v>
                </c:pt>
                <c:pt idx="4">
                  <c:v>139000</c:v>
                </c:pt>
                <c:pt idx="5">
                  <c:v>140000</c:v>
                </c:pt>
                <c:pt idx="6">
                  <c:v>141000</c:v>
                </c:pt>
                <c:pt idx="7">
                  <c:v>142000</c:v>
                </c:pt>
              </c:numCache>
            </c:numRef>
          </c:val>
          <c:smooth val="0"/>
        </c:ser>
        <c:ser>
          <c:idx val="1"/>
          <c:order val="1"/>
          <c:tx>
            <c:v>Public Computers</c:v>
          </c:tx>
          <c:marker>
            <c:symbol val="none"/>
          </c:marker>
          <c:dLbls>
            <c:dLbl>
              <c:idx val="7"/>
              <c:layout/>
              <c:dLblPos val="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Sheet1!$B$29:$B$36</c:f>
              <c:strCache>
                <c:ptCount val="8"/>
                <c:pt idx="0">
                  <c:v>2000</c:v>
                </c:pt>
                <c:pt idx="1">
                  <c:v>2001</c:v>
                </c:pt>
                <c:pt idx="2">
                  <c:v>2002</c:v>
                </c:pt>
                <c:pt idx="3">
                  <c:v>2003</c:v>
                </c:pt>
                <c:pt idx="4">
                  <c:v>2004</c:v>
                </c:pt>
                <c:pt idx="5">
                  <c:v>2005</c:v>
                </c:pt>
                <c:pt idx="6">
                  <c:v>2006</c:v>
                </c:pt>
                <c:pt idx="7">
                  <c:v>2007</c:v>
                </c:pt>
              </c:strCache>
            </c:strRef>
          </c:cat>
          <c:val>
            <c:numRef>
              <c:f>Sheet1!$D$29:$D$36</c:f>
              <c:numCache>
                <c:formatCode>General</c:formatCode>
                <c:ptCount val="8"/>
                <c:pt idx="0">
                  <c:v>101000</c:v>
                </c:pt>
                <c:pt idx="1">
                  <c:v>121000</c:v>
                </c:pt>
                <c:pt idx="2">
                  <c:v>140000</c:v>
                </c:pt>
                <c:pt idx="3">
                  <c:v>158000</c:v>
                </c:pt>
                <c:pt idx="4">
                  <c:v>172000</c:v>
                </c:pt>
                <c:pt idx="5">
                  <c:v>183000</c:v>
                </c:pt>
                <c:pt idx="6">
                  <c:v>195000</c:v>
                </c:pt>
                <c:pt idx="7">
                  <c:v>202000</c:v>
                </c:pt>
              </c:numCache>
            </c:numRef>
          </c:val>
          <c:smooth val="0"/>
        </c:ser>
        <c:dLbls>
          <c:showLegendKey val="0"/>
          <c:showVal val="0"/>
          <c:showCatName val="0"/>
          <c:showSerName val="0"/>
          <c:showPercent val="0"/>
          <c:showBubbleSize val="0"/>
        </c:dLbls>
        <c:smooth val="0"/>
        <c:axId val="308705512"/>
        <c:axId val="308707864"/>
      </c:lineChart>
      <c:catAx>
        <c:axId val="308705512"/>
        <c:scaling>
          <c:orientation val="minMax"/>
        </c:scaling>
        <c:delete val="0"/>
        <c:axPos val="b"/>
        <c:numFmt formatCode="General" sourceLinked="0"/>
        <c:majorTickMark val="out"/>
        <c:minorTickMark val="none"/>
        <c:tickLblPos val="nextTo"/>
        <c:crossAx val="308707864"/>
        <c:crosses val="autoZero"/>
        <c:auto val="1"/>
        <c:lblAlgn val="ctr"/>
        <c:lblOffset val="100"/>
        <c:noMultiLvlLbl val="0"/>
      </c:catAx>
      <c:valAx>
        <c:axId val="308707864"/>
        <c:scaling>
          <c:orientation val="minMax"/>
          <c:max val="220000"/>
          <c:min val="80000"/>
        </c:scaling>
        <c:delete val="0"/>
        <c:axPos val="l"/>
        <c:majorGridlines>
          <c:spPr>
            <a:ln w="3175">
              <a:solidFill>
                <a:schemeClr val="bg1">
                  <a:lumMod val="75000"/>
                </a:schemeClr>
              </a:solidFill>
            </a:ln>
          </c:spPr>
        </c:majorGridlines>
        <c:numFmt formatCode="#,##0" sourceLinked="0"/>
        <c:majorTickMark val="out"/>
        <c:minorTickMark val="none"/>
        <c:tickLblPos val="nextTo"/>
        <c:crossAx val="308705512"/>
        <c:crosses val="autoZero"/>
        <c:crossBetween val="between"/>
        <c:majorUnit val="20000"/>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845290172061994"/>
          <c:y val="0.13412569262175517"/>
          <c:w val="0.54380235079310735"/>
          <c:h val="0.67071108046978956"/>
        </c:manualLayout>
      </c:layout>
      <c:barChart>
        <c:barDir val="bar"/>
        <c:grouping val="clustered"/>
        <c:varyColors val="0"/>
        <c:ser>
          <c:idx val="0"/>
          <c:order val="0"/>
          <c:invertIfNegative val="0"/>
          <c:dLbls>
            <c:numFmt formatCode="0%" sourceLinked="0"/>
            <c:spPr>
              <a:noFill/>
              <a:ln>
                <a:noFill/>
              </a:ln>
              <a:effectLst/>
            </c:spPr>
            <c:txPr>
              <a:bodyPr/>
              <a:lstStyle/>
              <a:p>
                <a:pPr>
                  <a:defRPr sz="900">
                    <a:solidFill>
                      <a:schemeClr val="tx2"/>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WhatWorks!$A$2:$A$10</c:f>
              <c:strCache>
                <c:ptCount val="9"/>
                <c:pt idx="0">
                  <c:v>Identifying leader</c:v>
                </c:pt>
                <c:pt idx="1">
                  <c:v>Funding compressed-timeline projects</c:v>
                </c:pt>
                <c:pt idx="2">
                  <c:v>Rolling up results</c:v>
                </c:pt>
                <c:pt idx="3">
                  <c:v>Improving results over time</c:v>
                </c:pt>
                <c:pt idx="4">
                  <c:v>Building partner capacity</c:v>
                </c:pt>
                <c:pt idx="5">
                  <c:v>Creating collective impact</c:v>
                </c:pt>
                <c:pt idx="6">
                  <c:v>Defining achievable results</c:v>
                </c:pt>
                <c:pt idx="7">
                  <c:v>Tracking achievements / using results</c:v>
                </c:pt>
                <c:pt idx="8">
                  <c:v>Communicating impact</c:v>
                </c:pt>
              </c:strCache>
            </c:strRef>
          </c:cat>
          <c:val>
            <c:numRef>
              <c:f>WhatWorks!$B$2:$B$10</c:f>
              <c:numCache>
                <c:formatCode>General</c:formatCode>
                <c:ptCount val="9"/>
                <c:pt idx="0">
                  <c:v>0.19000000000000064</c:v>
                </c:pt>
                <c:pt idx="1">
                  <c:v>0.26</c:v>
                </c:pt>
                <c:pt idx="2">
                  <c:v>0.43000000000000038</c:v>
                </c:pt>
                <c:pt idx="3">
                  <c:v>0.48000000000000032</c:v>
                </c:pt>
                <c:pt idx="4">
                  <c:v>0.51</c:v>
                </c:pt>
                <c:pt idx="5">
                  <c:v>0.55000000000000004</c:v>
                </c:pt>
                <c:pt idx="6">
                  <c:v>0.62000000000000355</c:v>
                </c:pt>
                <c:pt idx="7">
                  <c:v>0.6800000000000036</c:v>
                </c:pt>
                <c:pt idx="8">
                  <c:v>0.69000000000000372</c:v>
                </c:pt>
              </c:numCache>
            </c:numRef>
          </c:val>
        </c:ser>
        <c:dLbls>
          <c:showLegendKey val="0"/>
          <c:showVal val="0"/>
          <c:showCatName val="0"/>
          <c:showSerName val="0"/>
          <c:showPercent val="0"/>
          <c:showBubbleSize val="0"/>
        </c:dLbls>
        <c:gapWidth val="150"/>
        <c:axId val="308708256"/>
        <c:axId val="308705904"/>
      </c:barChart>
      <c:catAx>
        <c:axId val="308708256"/>
        <c:scaling>
          <c:orientation val="minMax"/>
        </c:scaling>
        <c:delete val="0"/>
        <c:axPos val="l"/>
        <c:numFmt formatCode="General" sourceLinked="0"/>
        <c:majorTickMark val="out"/>
        <c:minorTickMark val="none"/>
        <c:tickLblPos val="nextTo"/>
        <c:txPr>
          <a:bodyPr/>
          <a:lstStyle/>
          <a:p>
            <a:pPr>
              <a:defRPr sz="1100"/>
            </a:pPr>
            <a:endParaRPr lang="en-US"/>
          </a:p>
        </c:txPr>
        <c:crossAx val="308705904"/>
        <c:crosses val="autoZero"/>
        <c:auto val="1"/>
        <c:lblAlgn val="ctr"/>
        <c:lblOffset val="100"/>
        <c:noMultiLvlLbl val="0"/>
      </c:catAx>
      <c:valAx>
        <c:axId val="308705904"/>
        <c:scaling>
          <c:orientation val="minMax"/>
        </c:scaling>
        <c:delete val="0"/>
        <c:axPos val="b"/>
        <c:majorGridlines>
          <c:spPr>
            <a:ln>
              <a:solidFill>
                <a:schemeClr val="bg1">
                  <a:lumMod val="75000"/>
                </a:schemeClr>
              </a:solidFill>
            </a:ln>
          </c:spPr>
        </c:majorGridlines>
        <c:numFmt formatCode="0%" sourceLinked="0"/>
        <c:majorTickMark val="out"/>
        <c:minorTickMark val="none"/>
        <c:tickLblPos val="nextTo"/>
        <c:crossAx val="308708256"/>
        <c:crosses val="autoZero"/>
        <c:crossBetween val="between"/>
      </c:valAx>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8364650441422"/>
          <c:y val="0.23616516685414324"/>
          <c:w val="0.76863650195899469"/>
          <c:h val="0.66632264716910683"/>
        </c:manualLayout>
      </c:layout>
      <c:lineChart>
        <c:grouping val="standard"/>
        <c:varyColors val="0"/>
        <c:ser>
          <c:idx val="0"/>
          <c:order val="0"/>
          <c:tx>
            <c:strRef>
              <c:f>ARLCleanerChart1!$B$1</c:f>
              <c:strCache>
                <c:ptCount val="1"/>
                <c:pt idx="0">
                  <c:v>ARL Median</c:v>
                </c:pt>
              </c:strCache>
            </c:strRef>
          </c:tx>
          <c:spPr>
            <a:ln>
              <a:solidFill>
                <a:schemeClr val="tx2"/>
              </a:solidFill>
            </a:ln>
          </c:spPr>
          <c:marker>
            <c:symbol val="none"/>
          </c:marker>
          <c:cat>
            <c:strRef>
              <c:f>ARLCleanerChart1!$A$2:$A$7</c:f>
              <c:strCache>
                <c:ptCount val="6"/>
                <c:pt idx="0">
                  <c:v>FY 06</c:v>
                </c:pt>
                <c:pt idx="1">
                  <c:v>FY 07</c:v>
                </c:pt>
                <c:pt idx="2">
                  <c:v>FY 08</c:v>
                </c:pt>
                <c:pt idx="3">
                  <c:v>FY 09</c:v>
                </c:pt>
                <c:pt idx="4">
                  <c:v>FY 10</c:v>
                </c:pt>
                <c:pt idx="5">
                  <c:v>FY 11</c:v>
                </c:pt>
              </c:strCache>
            </c:strRef>
          </c:cat>
          <c:val>
            <c:numRef>
              <c:f>ARLCleanerChart1!$B$2:$B$7</c:f>
              <c:numCache>
                <c:formatCode>General</c:formatCode>
                <c:ptCount val="6"/>
                <c:pt idx="0">
                  <c:v>474</c:v>
                </c:pt>
                <c:pt idx="1">
                  <c:v>468</c:v>
                </c:pt>
                <c:pt idx="2">
                  <c:v>470</c:v>
                </c:pt>
                <c:pt idx="3">
                  <c:v>478</c:v>
                </c:pt>
                <c:pt idx="4">
                  <c:v>468</c:v>
                </c:pt>
                <c:pt idx="5">
                  <c:v>450</c:v>
                </c:pt>
              </c:numCache>
            </c:numRef>
          </c:val>
          <c:smooth val="0"/>
        </c:ser>
        <c:ser>
          <c:idx val="1"/>
          <c:order val="1"/>
          <c:tx>
            <c:strRef>
              <c:f>ARLCleanerChart1!$C$1</c:f>
              <c:strCache>
                <c:ptCount val="1"/>
                <c:pt idx="0">
                  <c:v>US</c:v>
                </c:pt>
              </c:strCache>
            </c:strRef>
          </c:tx>
          <c:spPr>
            <a:ln>
              <a:solidFill>
                <a:schemeClr val="accent2">
                  <a:lumMod val="75000"/>
                </a:schemeClr>
              </a:solidFill>
            </a:ln>
          </c:spPr>
          <c:marker>
            <c:symbol val="none"/>
          </c:marker>
          <c:cat>
            <c:strRef>
              <c:f>ARLCleanerChart1!$A$2:$A$7</c:f>
              <c:strCache>
                <c:ptCount val="6"/>
                <c:pt idx="0">
                  <c:v>FY 06</c:v>
                </c:pt>
                <c:pt idx="1">
                  <c:v>FY 07</c:v>
                </c:pt>
                <c:pt idx="2">
                  <c:v>FY 08</c:v>
                </c:pt>
                <c:pt idx="3">
                  <c:v>FY 09</c:v>
                </c:pt>
                <c:pt idx="4">
                  <c:v>FY 10</c:v>
                </c:pt>
                <c:pt idx="5">
                  <c:v>FY 11</c:v>
                </c:pt>
              </c:strCache>
            </c:strRef>
          </c:cat>
          <c:val>
            <c:numRef>
              <c:f>ARLCleanerChart1!$C$2:$C$7</c:f>
              <c:numCache>
                <c:formatCode>General</c:formatCode>
                <c:ptCount val="6"/>
                <c:pt idx="0">
                  <c:v>463</c:v>
                </c:pt>
                <c:pt idx="1">
                  <c:v>452</c:v>
                </c:pt>
                <c:pt idx="2">
                  <c:v>458</c:v>
                </c:pt>
                <c:pt idx="3">
                  <c:v>457</c:v>
                </c:pt>
                <c:pt idx="4">
                  <c:v>418</c:v>
                </c:pt>
                <c:pt idx="5">
                  <c:v>383</c:v>
                </c:pt>
              </c:numCache>
            </c:numRef>
          </c:val>
          <c:smooth val="0"/>
        </c:ser>
        <c:ser>
          <c:idx val="2"/>
          <c:order val="2"/>
          <c:tx>
            <c:strRef>
              <c:f>ARLCleanerChart1!$B$1</c:f>
              <c:strCache>
                <c:ptCount val="1"/>
                <c:pt idx="0">
                  <c:v>ARL Median</c:v>
                </c:pt>
              </c:strCache>
            </c:strRef>
          </c:tx>
          <c:marker>
            <c:symbol val="none"/>
          </c:marker>
          <c:cat>
            <c:strRef>
              <c:f>ARLCleanerChart1!$A$2:$A$7</c:f>
              <c:strCache>
                <c:ptCount val="6"/>
                <c:pt idx="0">
                  <c:v>FY 06</c:v>
                </c:pt>
                <c:pt idx="1">
                  <c:v>FY 07</c:v>
                </c:pt>
                <c:pt idx="2">
                  <c:v>FY 08</c:v>
                </c:pt>
                <c:pt idx="3">
                  <c:v>FY 09</c:v>
                </c:pt>
                <c:pt idx="4">
                  <c:v>FY 10</c:v>
                </c:pt>
                <c:pt idx="5">
                  <c:v>FY 11</c:v>
                </c:pt>
              </c:strCache>
            </c:strRef>
          </c:cat>
          <c:val>
            <c:numRef>
              <c:f>ARLCleanerChart1!$B$2:$B$7</c:f>
              <c:numCache>
                <c:formatCode>General</c:formatCode>
                <c:ptCount val="6"/>
                <c:pt idx="0">
                  <c:v>474</c:v>
                </c:pt>
                <c:pt idx="1">
                  <c:v>468</c:v>
                </c:pt>
                <c:pt idx="2">
                  <c:v>470</c:v>
                </c:pt>
                <c:pt idx="3">
                  <c:v>478</c:v>
                </c:pt>
                <c:pt idx="4">
                  <c:v>468</c:v>
                </c:pt>
                <c:pt idx="5">
                  <c:v>450</c:v>
                </c:pt>
              </c:numCache>
            </c:numRef>
          </c:val>
          <c:smooth val="0"/>
        </c:ser>
        <c:ser>
          <c:idx val="3"/>
          <c:order val="3"/>
          <c:tx>
            <c:strRef>
              <c:f>ARLCleanerChart1!$C$1</c:f>
              <c:strCache>
                <c:ptCount val="1"/>
                <c:pt idx="0">
                  <c:v>US</c:v>
                </c:pt>
              </c:strCache>
            </c:strRef>
          </c:tx>
          <c:marker>
            <c:symbol val="none"/>
          </c:marker>
          <c:cat>
            <c:strRef>
              <c:f>ARLCleanerChart1!$A$2:$A$7</c:f>
              <c:strCache>
                <c:ptCount val="6"/>
                <c:pt idx="0">
                  <c:v>FY 06</c:v>
                </c:pt>
                <c:pt idx="1">
                  <c:v>FY 07</c:v>
                </c:pt>
                <c:pt idx="2">
                  <c:v>FY 08</c:v>
                </c:pt>
                <c:pt idx="3">
                  <c:v>FY 09</c:v>
                </c:pt>
                <c:pt idx="4">
                  <c:v>FY 10</c:v>
                </c:pt>
                <c:pt idx="5">
                  <c:v>FY 11</c:v>
                </c:pt>
              </c:strCache>
            </c:strRef>
          </c:cat>
          <c:val>
            <c:numRef>
              <c:f>ARLCleanerChart1!$C$2:$C$7</c:f>
              <c:numCache>
                <c:formatCode>General</c:formatCode>
                <c:ptCount val="6"/>
                <c:pt idx="0">
                  <c:v>463</c:v>
                </c:pt>
                <c:pt idx="1">
                  <c:v>452</c:v>
                </c:pt>
                <c:pt idx="2">
                  <c:v>458</c:v>
                </c:pt>
                <c:pt idx="3">
                  <c:v>457</c:v>
                </c:pt>
                <c:pt idx="4">
                  <c:v>418</c:v>
                </c:pt>
                <c:pt idx="5">
                  <c:v>383</c:v>
                </c:pt>
              </c:numCache>
            </c:numRef>
          </c:val>
          <c:smooth val="0"/>
        </c:ser>
        <c:ser>
          <c:idx val="4"/>
          <c:order val="4"/>
          <c:tx>
            <c:strRef>
              <c:f>ARLCleanerChart1!$B$1</c:f>
              <c:strCache>
                <c:ptCount val="1"/>
                <c:pt idx="0">
                  <c:v>ARL Median</c:v>
                </c:pt>
              </c:strCache>
            </c:strRef>
          </c:tx>
          <c:marker>
            <c:symbol val="none"/>
          </c:marker>
          <c:cat>
            <c:strRef>
              <c:f>ARLCleanerChart1!$A$2:$A$7</c:f>
              <c:strCache>
                <c:ptCount val="6"/>
                <c:pt idx="0">
                  <c:v>FY 06</c:v>
                </c:pt>
                <c:pt idx="1">
                  <c:v>FY 07</c:v>
                </c:pt>
                <c:pt idx="2">
                  <c:v>FY 08</c:v>
                </c:pt>
                <c:pt idx="3">
                  <c:v>FY 09</c:v>
                </c:pt>
                <c:pt idx="4">
                  <c:v>FY 10</c:v>
                </c:pt>
                <c:pt idx="5">
                  <c:v>FY 11</c:v>
                </c:pt>
              </c:strCache>
            </c:strRef>
          </c:cat>
          <c:val>
            <c:numRef>
              <c:f>ARLCleanerChart1!$B$2:$B$7</c:f>
              <c:numCache>
                <c:formatCode>General</c:formatCode>
                <c:ptCount val="6"/>
                <c:pt idx="0">
                  <c:v>474</c:v>
                </c:pt>
                <c:pt idx="1">
                  <c:v>468</c:v>
                </c:pt>
                <c:pt idx="2">
                  <c:v>470</c:v>
                </c:pt>
                <c:pt idx="3">
                  <c:v>478</c:v>
                </c:pt>
                <c:pt idx="4">
                  <c:v>468</c:v>
                </c:pt>
                <c:pt idx="5">
                  <c:v>450</c:v>
                </c:pt>
              </c:numCache>
            </c:numRef>
          </c:val>
          <c:smooth val="0"/>
        </c:ser>
        <c:ser>
          <c:idx val="5"/>
          <c:order val="5"/>
          <c:tx>
            <c:strRef>
              <c:f>ARLCleanerChart1!$C$1</c:f>
              <c:strCache>
                <c:ptCount val="1"/>
                <c:pt idx="0">
                  <c:v>US</c:v>
                </c:pt>
              </c:strCache>
            </c:strRef>
          </c:tx>
          <c:marker>
            <c:symbol val="none"/>
          </c:marker>
          <c:cat>
            <c:strRef>
              <c:f>ARLCleanerChart1!$A$2:$A$7</c:f>
              <c:strCache>
                <c:ptCount val="6"/>
                <c:pt idx="0">
                  <c:v>FY 06</c:v>
                </c:pt>
                <c:pt idx="1">
                  <c:v>FY 07</c:v>
                </c:pt>
                <c:pt idx="2">
                  <c:v>FY 08</c:v>
                </c:pt>
                <c:pt idx="3">
                  <c:v>FY 09</c:v>
                </c:pt>
                <c:pt idx="4">
                  <c:v>FY 10</c:v>
                </c:pt>
                <c:pt idx="5">
                  <c:v>FY 11</c:v>
                </c:pt>
              </c:strCache>
            </c:strRef>
          </c:cat>
          <c:val>
            <c:numRef>
              <c:f>ARLCleanerChart1!$C$2:$C$7</c:f>
              <c:numCache>
                <c:formatCode>General</c:formatCode>
                <c:ptCount val="6"/>
                <c:pt idx="0">
                  <c:v>463</c:v>
                </c:pt>
                <c:pt idx="1">
                  <c:v>452</c:v>
                </c:pt>
                <c:pt idx="2">
                  <c:v>458</c:v>
                </c:pt>
                <c:pt idx="3">
                  <c:v>457</c:v>
                </c:pt>
                <c:pt idx="4">
                  <c:v>418</c:v>
                </c:pt>
                <c:pt idx="5">
                  <c:v>383</c:v>
                </c:pt>
              </c:numCache>
            </c:numRef>
          </c:val>
          <c:smooth val="0"/>
        </c:ser>
        <c:dLbls>
          <c:showLegendKey val="0"/>
          <c:showVal val="0"/>
          <c:showCatName val="0"/>
          <c:showSerName val="0"/>
          <c:showPercent val="0"/>
          <c:showBubbleSize val="0"/>
        </c:dLbls>
        <c:smooth val="0"/>
        <c:axId val="308706688"/>
        <c:axId val="308707472"/>
      </c:lineChart>
      <c:catAx>
        <c:axId val="308706688"/>
        <c:scaling>
          <c:orientation val="minMax"/>
        </c:scaling>
        <c:delete val="0"/>
        <c:axPos val="b"/>
        <c:numFmt formatCode="General" sourceLinked="0"/>
        <c:majorTickMark val="out"/>
        <c:minorTickMark val="none"/>
        <c:tickLblPos val="nextTo"/>
        <c:spPr>
          <a:ln>
            <a:solidFill>
              <a:sysClr val="windowText" lastClr="000000">
                <a:lumMod val="65000"/>
                <a:lumOff val="35000"/>
              </a:sysClr>
            </a:solidFill>
          </a:ln>
        </c:spPr>
        <c:txPr>
          <a:bodyPr/>
          <a:lstStyle/>
          <a:p>
            <a:pPr>
              <a:defRPr sz="1100"/>
            </a:pPr>
            <a:endParaRPr lang="en-US"/>
          </a:p>
        </c:txPr>
        <c:crossAx val="308707472"/>
        <c:crosses val="autoZero"/>
        <c:auto val="1"/>
        <c:lblAlgn val="ctr"/>
        <c:lblOffset val="100"/>
        <c:noMultiLvlLbl val="0"/>
      </c:catAx>
      <c:valAx>
        <c:axId val="308707472"/>
        <c:scaling>
          <c:orientation val="minMax"/>
          <c:max val="525"/>
          <c:min val="350"/>
        </c:scaling>
        <c:delete val="0"/>
        <c:axPos val="l"/>
        <c:majorGridlines/>
        <c:title>
          <c:tx>
            <c:rich>
              <a:bodyPr/>
              <a:lstStyle/>
              <a:p>
                <a:pPr>
                  <a:defRPr/>
                </a:pPr>
                <a:r>
                  <a:rPr lang="en-US" sz="1100" b="0" baseline="0" dirty="0">
                    <a:latin typeface="Arial" pitchFamily="34" charset="0"/>
                    <a:cs typeface="Arial" pitchFamily="34" charset="0"/>
                  </a:rPr>
                  <a:t>Staffing Level</a:t>
                </a:r>
                <a:endParaRPr lang="en-US" sz="1100" b="0" dirty="0">
                  <a:latin typeface="Arial" pitchFamily="34" charset="0"/>
                  <a:cs typeface="Arial" pitchFamily="34" charset="0"/>
                </a:endParaRPr>
              </a:p>
            </c:rich>
          </c:tx>
          <c:layout>
            <c:manualLayout>
              <c:xMode val="edge"/>
              <c:yMode val="edge"/>
              <c:x val="1.8939393939393936E-2"/>
              <c:y val="0.42379835672714822"/>
            </c:manualLayout>
          </c:layout>
          <c:overlay val="0"/>
        </c:title>
        <c:numFmt formatCode="General" sourceLinked="1"/>
        <c:majorTickMark val="out"/>
        <c:minorTickMark val="none"/>
        <c:tickLblPos val="nextTo"/>
        <c:spPr>
          <a:ln>
            <a:solidFill>
              <a:schemeClr val="tx1">
                <a:lumMod val="65000"/>
                <a:lumOff val="35000"/>
              </a:schemeClr>
            </a:solidFill>
          </a:ln>
        </c:spPr>
        <c:txPr>
          <a:bodyPr/>
          <a:lstStyle/>
          <a:p>
            <a:pPr>
              <a:defRPr sz="1100"/>
            </a:pPr>
            <a:endParaRPr lang="en-US"/>
          </a:p>
        </c:txPr>
        <c:crossAx val="308706688"/>
        <c:crosses val="autoZero"/>
        <c:crossBetween val="between"/>
        <c:majorUnit val="25"/>
      </c:valAx>
    </c:plotArea>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715575875596196"/>
          <c:y val="0.21613319230618586"/>
          <c:w val="0.63628305641060634"/>
          <c:h val="0.68648411485877703"/>
        </c:manualLayout>
      </c:layout>
      <c:lineChart>
        <c:grouping val="standard"/>
        <c:varyColors val="0"/>
        <c:ser>
          <c:idx val="0"/>
          <c:order val="0"/>
          <c:tx>
            <c:v>Mean</c:v>
          </c:tx>
          <c:marker>
            <c:symbol val="none"/>
          </c:marker>
          <c:cat>
            <c:strRef>
              <c:f>LineCharts!$A$11:$A$17</c:f>
              <c:strCache>
                <c:ptCount val="7"/>
                <c:pt idx="0">
                  <c:v>2004</c:v>
                </c:pt>
                <c:pt idx="1">
                  <c:v>2005</c:v>
                </c:pt>
                <c:pt idx="2">
                  <c:v>2006</c:v>
                </c:pt>
                <c:pt idx="3">
                  <c:v>2007</c:v>
                </c:pt>
                <c:pt idx="4">
                  <c:v>2008</c:v>
                </c:pt>
                <c:pt idx="5">
                  <c:v>2009</c:v>
                </c:pt>
                <c:pt idx="6">
                  <c:v>2010</c:v>
                </c:pt>
              </c:strCache>
            </c:strRef>
          </c:cat>
          <c:val>
            <c:numRef>
              <c:f>LineCharts!$B$11:$B$17</c:f>
              <c:numCache>
                <c:formatCode>General</c:formatCode>
                <c:ptCount val="7"/>
                <c:pt idx="0">
                  <c:v>89.9</c:v>
                </c:pt>
                <c:pt idx="1">
                  <c:v>110.5</c:v>
                </c:pt>
                <c:pt idx="2">
                  <c:v>103.8</c:v>
                </c:pt>
                <c:pt idx="3">
                  <c:v>115.6</c:v>
                </c:pt>
                <c:pt idx="4">
                  <c:v>111.2</c:v>
                </c:pt>
                <c:pt idx="5">
                  <c:v>116.6</c:v>
                </c:pt>
                <c:pt idx="6">
                  <c:v>109.8</c:v>
                </c:pt>
              </c:numCache>
            </c:numRef>
          </c:val>
          <c:smooth val="0"/>
        </c:ser>
        <c:ser>
          <c:idx val="1"/>
          <c:order val="1"/>
          <c:tx>
            <c:v>Median</c:v>
          </c:tx>
          <c:marker>
            <c:symbol val="none"/>
          </c:marker>
          <c:cat>
            <c:strRef>
              <c:f>LineCharts!$A$11:$A$17</c:f>
              <c:strCache>
                <c:ptCount val="7"/>
                <c:pt idx="0">
                  <c:v>2004</c:v>
                </c:pt>
                <c:pt idx="1">
                  <c:v>2005</c:v>
                </c:pt>
                <c:pt idx="2">
                  <c:v>2006</c:v>
                </c:pt>
                <c:pt idx="3">
                  <c:v>2007</c:v>
                </c:pt>
                <c:pt idx="4">
                  <c:v>2008</c:v>
                </c:pt>
                <c:pt idx="5">
                  <c:v>2009</c:v>
                </c:pt>
                <c:pt idx="6">
                  <c:v>2010</c:v>
                </c:pt>
              </c:strCache>
            </c:strRef>
          </c:cat>
          <c:val>
            <c:numRef>
              <c:f>LineCharts!$C$11:$C$17</c:f>
              <c:numCache>
                <c:formatCode>General</c:formatCode>
                <c:ptCount val="7"/>
                <c:pt idx="0">
                  <c:v>85.8</c:v>
                </c:pt>
                <c:pt idx="1">
                  <c:v>112</c:v>
                </c:pt>
                <c:pt idx="2">
                  <c:v>108.7</c:v>
                </c:pt>
                <c:pt idx="3">
                  <c:v>138.4</c:v>
                </c:pt>
                <c:pt idx="4">
                  <c:v>125.9</c:v>
                </c:pt>
                <c:pt idx="5">
                  <c:v>138.6</c:v>
                </c:pt>
                <c:pt idx="6">
                  <c:v>131.1</c:v>
                </c:pt>
              </c:numCache>
            </c:numRef>
          </c:val>
          <c:smooth val="0"/>
        </c:ser>
        <c:dLbls>
          <c:showLegendKey val="0"/>
          <c:showVal val="0"/>
          <c:showCatName val="0"/>
          <c:showSerName val="0"/>
          <c:showPercent val="0"/>
          <c:showBubbleSize val="0"/>
        </c:dLbls>
        <c:smooth val="0"/>
        <c:axId val="308710216"/>
        <c:axId val="308708648"/>
      </c:lineChart>
      <c:catAx>
        <c:axId val="308710216"/>
        <c:scaling>
          <c:orientation val="minMax"/>
        </c:scaling>
        <c:delete val="0"/>
        <c:axPos val="b"/>
        <c:numFmt formatCode="General" sourceLinked="0"/>
        <c:majorTickMark val="out"/>
        <c:minorTickMark val="none"/>
        <c:tickLblPos val="nextTo"/>
        <c:txPr>
          <a:bodyPr/>
          <a:lstStyle/>
          <a:p>
            <a:pPr>
              <a:defRPr sz="900"/>
            </a:pPr>
            <a:endParaRPr lang="en-US"/>
          </a:p>
        </c:txPr>
        <c:crossAx val="308708648"/>
        <c:crosses val="autoZero"/>
        <c:auto val="1"/>
        <c:lblAlgn val="ctr"/>
        <c:lblOffset val="100"/>
        <c:noMultiLvlLbl val="0"/>
      </c:catAx>
      <c:valAx>
        <c:axId val="308708648"/>
        <c:scaling>
          <c:orientation val="minMax"/>
          <c:max val="160"/>
          <c:min val="60"/>
        </c:scaling>
        <c:delete val="0"/>
        <c:axPos val="l"/>
        <c:majorGridlines/>
        <c:numFmt formatCode="&quot;$&quot;#,##0" sourceLinked="0"/>
        <c:majorTickMark val="out"/>
        <c:minorTickMark val="none"/>
        <c:tickLblPos val="nextTo"/>
        <c:txPr>
          <a:bodyPr/>
          <a:lstStyle/>
          <a:p>
            <a:pPr>
              <a:defRPr sz="800"/>
            </a:pPr>
            <a:endParaRPr lang="en-US"/>
          </a:p>
        </c:txPr>
        <c:crossAx val="308710216"/>
        <c:crosses val="autoZero"/>
        <c:crossBetween val="between"/>
        <c:majorUnit val="20"/>
      </c:valAx>
    </c:plotArea>
    <c:legend>
      <c:legendPos val="r"/>
      <c:layout>
        <c:manualLayout>
          <c:xMode val="edge"/>
          <c:yMode val="edge"/>
          <c:x val="0.82546827434907666"/>
          <c:y val="0.40975343753672527"/>
          <c:w val="0.16035266559422021"/>
          <c:h val="0.14796234470691236"/>
        </c:manualLayout>
      </c:layout>
      <c:overlay val="0"/>
      <c:txPr>
        <a:bodyPr/>
        <a:lstStyle/>
        <a:p>
          <a:pPr>
            <a:defRPr sz="900"/>
          </a:pPr>
          <a:endParaRPr lang="en-US"/>
        </a:p>
      </c:txPr>
    </c:legend>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870803645583013"/>
          <c:y val="0.26298457424149513"/>
          <c:w val="0.74644109512224388"/>
          <c:h val="0.57805106732518441"/>
        </c:manualLayout>
      </c:layout>
      <c:lineChart>
        <c:grouping val="standard"/>
        <c:varyColors val="0"/>
        <c:ser>
          <c:idx val="0"/>
          <c:order val="0"/>
          <c:tx>
            <c:v>Staff in Public Libraries</c:v>
          </c:tx>
          <c:marker>
            <c:symbol val="none"/>
          </c:marker>
          <c:cat>
            <c:strRef>
              <c:f>Sheet1!$B$29:$B$36</c:f>
              <c:strCache>
                <c:ptCount val="8"/>
                <c:pt idx="0">
                  <c:v>2000</c:v>
                </c:pt>
                <c:pt idx="1">
                  <c:v>2001</c:v>
                </c:pt>
                <c:pt idx="2">
                  <c:v>2002</c:v>
                </c:pt>
                <c:pt idx="3">
                  <c:v>2003</c:v>
                </c:pt>
                <c:pt idx="4">
                  <c:v>2004</c:v>
                </c:pt>
                <c:pt idx="5">
                  <c:v>2005</c:v>
                </c:pt>
                <c:pt idx="6">
                  <c:v>2006</c:v>
                </c:pt>
                <c:pt idx="7">
                  <c:v>2007</c:v>
                </c:pt>
              </c:strCache>
            </c:strRef>
          </c:cat>
          <c:val>
            <c:numRef>
              <c:f>Sheet1!$C$29:$C$36</c:f>
              <c:numCache>
                <c:formatCode>General</c:formatCode>
                <c:ptCount val="8"/>
                <c:pt idx="0">
                  <c:v>132000</c:v>
                </c:pt>
                <c:pt idx="1">
                  <c:v>134000</c:v>
                </c:pt>
                <c:pt idx="2">
                  <c:v>137000</c:v>
                </c:pt>
                <c:pt idx="3">
                  <c:v>138500</c:v>
                </c:pt>
                <c:pt idx="4">
                  <c:v>139000</c:v>
                </c:pt>
                <c:pt idx="5">
                  <c:v>140000</c:v>
                </c:pt>
                <c:pt idx="6">
                  <c:v>141000</c:v>
                </c:pt>
                <c:pt idx="7">
                  <c:v>142000</c:v>
                </c:pt>
              </c:numCache>
            </c:numRef>
          </c:val>
          <c:smooth val="0"/>
        </c:ser>
        <c:ser>
          <c:idx val="1"/>
          <c:order val="1"/>
          <c:tx>
            <c:v>Public Computers</c:v>
          </c:tx>
          <c:marker>
            <c:symbol val="none"/>
          </c:marker>
          <c:dLbls>
            <c:dLbl>
              <c:idx val="7"/>
              <c:layout/>
              <c:dLblPos val="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Sheet1!$B$29:$B$36</c:f>
              <c:strCache>
                <c:ptCount val="8"/>
                <c:pt idx="0">
                  <c:v>2000</c:v>
                </c:pt>
                <c:pt idx="1">
                  <c:v>2001</c:v>
                </c:pt>
                <c:pt idx="2">
                  <c:v>2002</c:v>
                </c:pt>
                <c:pt idx="3">
                  <c:v>2003</c:v>
                </c:pt>
                <c:pt idx="4">
                  <c:v>2004</c:v>
                </c:pt>
                <c:pt idx="5">
                  <c:v>2005</c:v>
                </c:pt>
                <c:pt idx="6">
                  <c:v>2006</c:v>
                </c:pt>
                <c:pt idx="7">
                  <c:v>2007</c:v>
                </c:pt>
              </c:strCache>
            </c:strRef>
          </c:cat>
          <c:val>
            <c:numRef>
              <c:f>Sheet1!$D$29:$D$36</c:f>
              <c:numCache>
                <c:formatCode>General</c:formatCode>
                <c:ptCount val="8"/>
                <c:pt idx="0">
                  <c:v>101000</c:v>
                </c:pt>
                <c:pt idx="1">
                  <c:v>121000</c:v>
                </c:pt>
                <c:pt idx="2">
                  <c:v>140000</c:v>
                </c:pt>
                <c:pt idx="3">
                  <c:v>158000</c:v>
                </c:pt>
                <c:pt idx="4">
                  <c:v>172000</c:v>
                </c:pt>
                <c:pt idx="5">
                  <c:v>183000</c:v>
                </c:pt>
                <c:pt idx="6">
                  <c:v>195000</c:v>
                </c:pt>
                <c:pt idx="7">
                  <c:v>202000</c:v>
                </c:pt>
              </c:numCache>
            </c:numRef>
          </c:val>
          <c:smooth val="0"/>
        </c:ser>
        <c:dLbls>
          <c:showLegendKey val="0"/>
          <c:showVal val="0"/>
          <c:showCatName val="0"/>
          <c:showSerName val="0"/>
          <c:showPercent val="0"/>
          <c:showBubbleSize val="0"/>
        </c:dLbls>
        <c:smooth val="0"/>
        <c:axId val="308709432"/>
        <c:axId val="308703552"/>
      </c:lineChart>
      <c:catAx>
        <c:axId val="308709432"/>
        <c:scaling>
          <c:orientation val="minMax"/>
        </c:scaling>
        <c:delete val="0"/>
        <c:axPos val="b"/>
        <c:numFmt formatCode="General" sourceLinked="0"/>
        <c:majorTickMark val="out"/>
        <c:minorTickMark val="none"/>
        <c:tickLblPos val="nextTo"/>
        <c:crossAx val="308703552"/>
        <c:crosses val="autoZero"/>
        <c:auto val="1"/>
        <c:lblAlgn val="ctr"/>
        <c:lblOffset val="100"/>
        <c:noMultiLvlLbl val="0"/>
      </c:catAx>
      <c:valAx>
        <c:axId val="308703552"/>
        <c:scaling>
          <c:orientation val="minMax"/>
          <c:max val="220000"/>
          <c:min val="80000"/>
        </c:scaling>
        <c:delete val="0"/>
        <c:axPos val="l"/>
        <c:majorGridlines>
          <c:spPr>
            <a:ln w="3175">
              <a:solidFill>
                <a:schemeClr val="bg1">
                  <a:lumMod val="75000"/>
                </a:schemeClr>
              </a:solidFill>
            </a:ln>
          </c:spPr>
        </c:majorGridlines>
        <c:numFmt formatCode="#,##0" sourceLinked="0"/>
        <c:majorTickMark val="out"/>
        <c:minorTickMark val="none"/>
        <c:tickLblPos val="nextTo"/>
        <c:crossAx val="308709432"/>
        <c:crosses val="autoZero"/>
        <c:crossBetween val="between"/>
        <c:majorUnit val="20000"/>
      </c:valAx>
    </c:plotArea>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495086742206018"/>
          <c:y val="0.16154386951631058"/>
          <c:w val="0.71146911448903161"/>
          <c:h val="0.63612338280723757"/>
        </c:manualLayout>
      </c:layout>
      <c:lineChart>
        <c:grouping val="standard"/>
        <c:varyColors val="0"/>
        <c:ser>
          <c:idx val="0"/>
          <c:order val="0"/>
          <c:tx>
            <c:strRef>
              <c:f>PEW!$B$1</c:f>
              <c:strCache>
                <c:ptCount val="1"/>
                <c:pt idx="0">
                  <c:v>Dial-up</c:v>
                </c:pt>
              </c:strCache>
            </c:strRef>
          </c:tx>
          <c:marker>
            <c:symbol val="none"/>
          </c:marker>
          <c:dLbls>
            <c:numFmt formatCode="0%" sourceLinked="0"/>
            <c:spPr>
              <a:noFill/>
              <a:ln>
                <a:noFill/>
              </a:ln>
              <a:effectLst/>
            </c:spPr>
            <c:txPr>
              <a:bodyPr/>
              <a:lstStyle/>
              <a:p>
                <a:pPr>
                  <a:defRPr>
                    <a:solidFill>
                      <a:schemeClr val="tx2"/>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PEW!$A$2:$A$14</c:f>
              <c:strCache>
                <c:ptCount val="13"/>
                <c:pt idx="0">
                  <c:v>Jun 2000</c:v>
                </c:pt>
                <c:pt idx="1">
                  <c:v>Apr 2001</c:v>
                </c:pt>
                <c:pt idx="2">
                  <c:v>Mar 2002</c:v>
                </c:pt>
                <c:pt idx="3">
                  <c:v>Mar 2003</c:v>
                </c:pt>
                <c:pt idx="4">
                  <c:v>Apr 2004</c:v>
                </c:pt>
                <c:pt idx="5">
                  <c:v>Mar 2005</c:v>
                </c:pt>
                <c:pt idx="6">
                  <c:v>Mar 2006</c:v>
                </c:pt>
                <c:pt idx="7">
                  <c:v>Mar 2007</c:v>
                </c:pt>
                <c:pt idx="8">
                  <c:v>Apr 2008</c:v>
                </c:pt>
                <c:pt idx="9">
                  <c:v>Apr 2009</c:v>
                </c:pt>
                <c:pt idx="10">
                  <c:v>May 2010</c:v>
                </c:pt>
                <c:pt idx="11">
                  <c:v>Aug 2011</c:v>
                </c:pt>
                <c:pt idx="12">
                  <c:v>Apr 2012</c:v>
                </c:pt>
              </c:strCache>
            </c:strRef>
          </c:cat>
          <c:val>
            <c:numRef>
              <c:f>PEW!$B$2:$B$14</c:f>
              <c:numCache>
                <c:formatCode>General</c:formatCode>
                <c:ptCount val="13"/>
                <c:pt idx="0">
                  <c:v>0.34</c:v>
                </c:pt>
                <c:pt idx="1">
                  <c:v>0.41000000000000031</c:v>
                </c:pt>
                <c:pt idx="2">
                  <c:v>0.3800000000000005</c:v>
                </c:pt>
                <c:pt idx="3">
                  <c:v>0.37000000000000038</c:v>
                </c:pt>
                <c:pt idx="4">
                  <c:v>0.30000000000000032</c:v>
                </c:pt>
                <c:pt idx="5">
                  <c:v>0.28000000000000008</c:v>
                </c:pt>
                <c:pt idx="6">
                  <c:v>0.23</c:v>
                </c:pt>
                <c:pt idx="7">
                  <c:v>0.15000000000000022</c:v>
                </c:pt>
                <c:pt idx="8">
                  <c:v>0.1</c:v>
                </c:pt>
                <c:pt idx="9">
                  <c:v>7.0000000000000021E-2</c:v>
                </c:pt>
                <c:pt idx="10">
                  <c:v>0.05</c:v>
                </c:pt>
                <c:pt idx="11">
                  <c:v>3.0000000000000002E-2</c:v>
                </c:pt>
                <c:pt idx="12">
                  <c:v>3.0000000000000002E-2</c:v>
                </c:pt>
              </c:numCache>
            </c:numRef>
          </c:val>
          <c:smooth val="0"/>
        </c:ser>
        <c:ser>
          <c:idx val="1"/>
          <c:order val="1"/>
          <c:tx>
            <c:strRef>
              <c:f>PEW!$C$1</c:f>
              <c:strCache>
                <c:ptCount val="1"/>
                <c:pt idx="0">
                  <c:v>Broadband</c:v>
                </c:pt>
              </c:strCache>
            </c:strRef>
          </c:tx>
          <c:spPr>
            <a:ln>
              <a:solidFill>
                <a:schemeClr val="tx1">
                  <a:lumMod val="75000"/>
                  <a:lumOff val="25000"/>
                </a:schemeClr>
              </a:solidFill>
            </a:ln>
          </c:spPr>
          <c:marker>
            <c:symbol val="none"/>
          </c:marker>
          <c:dLbls>
            <c:numFmt formatCode="0%" sourceLinked="0"/>
            <c:spPr>
              <a:noFill/>
            </c:spPr>
            <c:txPr>
              <a:bodyPr/>
              <a:lstStyle/>
              <a:p>
                <a:pPr>
                  <a:defRPr>
                    <a:solidFill>
                      <a:schemeClr val="tx1">
                        <a:lumMod val="75000"/>
                        <a:lumOff val="25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PEW!$A$2:$A$14</c:f>
              <c:strCache>
                <c:ptCount val="13"/>
                <c:pt idx="0">
                  <c:v>Jun 2000</c:v>
                </c:pt>
                <c:pt idx="1">
                  <c:v>Apr 2001</c:v>
                </c:pt>
                <c:pt idx="2">
                  <c:v>Mar 2002</c:v>
                </c:pt>
                <c:pt idx="3">
                  <c:v>Mar 2003</c:v>
                </c:pt>
                <c:pt idx="4">
                  <c:v>Apr 2004</c:v>
                </c:pt>
                <c:pt idx="5">
                  <c:v>Mar 2005</c:v>
                </c:pt>
                <c:pt idx="6">
                  <c:v>Mar 2006</c:v>
                </c:pt>
                <c:pt idx="7">
                  <c:v>Mar 2007</c:v>
                </c:pt>
                <c:pt idx="8">
                  <c:v>Apr 2008</c:v>
                </c:pt>
                <c:pt idx="9">
                  <c:v>Apr 2009</c:v>
                </c:pt>
                <c:pt idx="10">
                  <c:v>May 2010</c:v>
                </c:pt>
                <c:pt idx="11">
                  <c:v>Aug 2011</c:v>
                </c:pt>
                <c:pt idx="12">
                  <c:v>Apr 2012</c:v>
                </c:pt>
              </c:strCache>
            </c:strRef>
          </c:cat>
          <c:val>
            <c:numRef>
              <c:f>PEW!$C$2:$C$14</c:f>
              <c:numCache>
                <c:formatCode>General</c:formatCode>
                <c:ptCount val="13"/>
                <c:pt idx="0">
                  <c:v>3.0000000000000002E-2</c:v>
                </c:pt>
                <c:pt idx="1">
                  <c:v>6.0000000000000032E-2</c:v>
                </c:pt>
                <c:pt idx="2">
                  <c:v>0.11</c:v>
                </c:pt>
                <c:pt idx="3">
                  <c:v>0.16</c:v>
                </c:pt>
                <c:pt idx="4">
                  <c:v>0.24000000000000021</c:v>
                </c:pt>
                <c:pt idx="5">
                  <c:v>0.33000000000000057</c:v>
                </c:pt>
                <c:pt idx="6">
                  <c:v>0.42000000000000032</c:v>
                </c:pt>
                <c:pt idx="7">
                  <c:v>0.47000000000000008</c:v>
                </c:pt>
                <c:pt idx="8">
                  <c:v>0.55000000000000004</c:v>
                </c:pt>
                <c:pt idx="9">
                  <c:v>0.630000000000001</c:v>
                </c:pt>
                <c:pt idx="10">
                  <c:v>0.66000000000000114</c:v>
                </c:pt>
                <c:pt idx="11">
                  <c:v>0.62000000000000088</c:v>
                </c:pt>
                <c:pt idx="12">
                  <c:v>0.66000000000000114</c:v>
                </c:pt>
              </c:numCache>
            </c:numRef>
          </c:val>
          <c:smooth val="0"/>
        </c:ser>
        <c:dLbls>
          <c:showLegendKey val="0"/>
          <c:showVal val="0"/>
          <c:showCatName val="0"/>
          <c:showSerName val="0"/>
          <c:showPercent val="0"/>
          <c:showBubbleSize val="0"/>
        </c:dLbls>
        <c:smooth val="0"/>
        <c:axId val="308436056"/>
        <c:axId val="308435664"/>
      </c:lineChart>
      <c:catAx>
        <c:axId val="308436056"/>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308435664"/>
        <c:crosses val="autoZero"/>
        <c:auto val="1"/>
        <c:lblAlgn val="ctr"/>
        <c:lblOffset val="100"/>
        <c:noMultiLvlLbl val="0"/>
      </c:catAx>
      <c:valAx>
        <c:axId val="308435664"/>
        <c:scaling>
          <c:orientation val="minMax"/>
          <c:max val="0.8"/>
        </c:scaling>
        <c:delete val="0"/>
        <c:axPos val="l"/>
        <c:majorGridlines/>
        <c:numFmt formatCode="0%" sourceLinked="0"/>
        <c:majorTickMark val="out"/>
        <c:minorTickMark val="none"/>
        <c:tickLblPos val="nextTo"/>
        <c:crossAx val="308436056"/>
        <c:crosses val="autoZero"/>
        <c:crossBetween val="between"/>
      </c:valAx>
    </c:plotArea>
    <c:legend>
      <c:legendPos val="r"/>
      <c:overlay val="0"/>
    </c:legend>
    <c:plotVisOnly val="1"/>
    <c:dispBlanksAs val="gap"/>
    <c:showDLblsOverMax val="0"/>
  </c:chart>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6.png"/></Relationships>
</file>

<file path=ppt/drawings/_rels/drawing4.x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cdr:x>
      <cdr:y>0</cdr:y>
    </cdr:from>
    <cdr:to>
      <cdr:x>0.00466</cdr:x>
      <cdr:y>0.00746</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0.11879</cdr:x>
      <cdr:y>0.02082</cdr:y>
    </cdr:from>
    <cdr:to>
      <cdr:x>0.88172</cdr:x>
      <cdr:y>0.21333</cdr:y>
    </cdr:to>
    <cdr:sp macro="" textlink="">
      <cdr:nvSpPr>
        <cdr:cNvPr id="4" name="TextBox 3"/>
        <cdr:cNvSpPr txBox="1"/>
      </cdr:nvSpPr>
      <cdr:spPr>
        <a:xfrm xmlns:a="http://schemas.openxmlformats.org/drawingml/2006/main">
          <a:off x="523875" y="66434"/>
          <a:ext cx="3364577" cy="6142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dirty="0">
              <a:latin typeface="+mn-lt"/>
              <a:ea typeface="+mn-ea"/>
              <a:cs typeface="+mn-cs"/>
            </a:rPr>
            <a:t>Museum for American </a:t>
          </a:r>
          <a:r>
            <a:rPr lang="en-US" sz="1100" baseline="0" dirty="0">
              <a:latin typeface="+mn-lt"/>
              <a:ea typeface="+mn-ea"/>
              <a:cs typeface="+mn-cs"/>
            </a:rPr>
            <a:t>Awards 2004 - 2010</a:t>
          </a:r>
          <a:endParaRPr lang="en-US" sz="1100" dirty="0"/>
        </a:p>
        <a:p xmlns:a="http://schemas.openxmlformats.org/drawingml/2006/main">
          <a:pPr algn="ctr"/>
          <a:r>
            <a:rPr lang="en-US" sz="1100" baseline="0" dirty="0">
              <a:latin typeface="+mn-lt"/>
              <a:ea typeface="+mn-ea"/>
              <a:cs typeface="+mn-cs"/>
            </a:rPr>
            <a:t>(Thousands - Inflated to 2010 Dollars)</a:t>
          </a:r>
        </a:p>
        <a:p xmlns:a="http://schemas.openxmlformats.org/drawingml/2006/main">
          <a:pPr algn="ctr"/>
          <a:r>
            <a:rPr lang="en-US" sz="1100" baseline="0" dirty="0">
              <a:latin typeface="+mn-lt"/>
              <a:ea typeface="+mn-ea"/>
              <a:cs typeface="+mn-cs"/>
            </a:rPr>
            <a:t>Data Source:  </a:t>
          </a:r>
          <a:r>
            <a:rPr lang="en-US" sz="1100" baseline="0" dirty="0" smtClean="0">
              <a:latin typeface="+mn-lt"/>
              <a:ea typeface="+mn-ea"/>
              <a:cs typeface="+mn-cs"/>
            </a:rPr>
            <a:t>IMLS</a:t>
          </a:r>
          <a:endParaRPr lang="en-US" sz="1100" dirty="0">
            <a:latin typeface="+mn-lt"/>
            <a:ea typeface="+mn-ea"/>
            <a:cs typeface="+mn-cs"/>
          </a:endParaRPr>
        </a:p>
        <a:p xmlns:a="http://schemas.openxmlformats.org/drawingml/2006/main">
          <a:endParaRPr lang="en-US" sz="1100" dirty="0"/>
        </a:p>
      </cdr:txBody>
    </cdr:sp>
  </cdr:relSizeAnchor>
  <cdr:relSizeAnchor xmlns:cdr="http://schemas.openxmlformats.org/drawingml/2006/chartDrawing">
    <cdr:from>
      <cdr:x>0</cdr:x>
      <cdr:y>0</cdr:y>
    </cdr:from>
    <cdr:to>
      <cdr:x>0.00466</cdr:x>
      <cdr:y>0.00746</cdr:y>
    </cdr:to>
    <cdr:pic>
      <cdr:nvPicPr>
        <cdr:cNvPr id="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0.00466</cdr:x>
      <cdr:y>0.00746</cdr:y>
    </cdr:to>
    <cdr:pic>
      <cdr:nvPicPr>
        <cdr:cNvPr id="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0.82535</cdr:x>
      <cdr:y>0.63205</cdr:y>
    </cdr:from>
    <cdr:to>
      <cdr:x>0.97042</cdr:x>
      <cdr:y>0.96163</cdr:y>
    </cdr:to>
    <cdr:sp macro="" textlink="">
      <cdr:nvSpPr>
        <cdr:cNvPr id="11" name="TextBox 4"/>
        <cdr:cNvSpPr txBox="1"/>
      </cdr:nvSpPr>
      <cdr:spPr>
        <a:xfrm xmlns:a="http://schemas.openxmlformats.org/drawingml/2006/main">
          <a:off x="5581651" y="2667001"/>
          <a:ext cx="981075" cy="1390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cdr:x>
      <cdr:y>0</cdr:y>
    </cdr:from>
    <cdr:to>
      <cdr:x>0.00466</cdr:x>
      <cdr:y>0.00746</cdr:y>
    </cdr:to>
    <cdr:pic>
      <cdr:nvPicPr>
        <cdr:cNvPr id="1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0.00466</cdr:x>
      <cdr:y>0.00746</cdr:y>
    </cdr:to>
    <cdr:pic>
      <cdr:nvPicPr>
        <cdr:cNvPr id="1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0.00466</cdr:x>
      <cdr:y>0.00746</cdr:y>
    </cdr:to>
    <cdr:pic>
      <cdr:nvPicPr>
        <cdr:cNvPr id="1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0.0335</cdr:x>
      <cdr:y>0.30623</cdr:y>
    </cdr:from>
    <cdr:to>
      <cdr:x>0.07744</cdr:x>
      <cdr:y>0.75784</cdr:y>
    </cdr:to>
    <cdr:sp macro="" textlink="">
      <cdr:nvSpPr>
        <cdr:cNvPr id="21" name="TextBox 20"/>
        <cdr:cNvSpPr txBox="1"/>
      </cdr:nvSpPr>
      <cdr:spPr>
        <a:xfrm xmlns:a="http://schemas.openxmlformats.org/drawingml/2006/main" rot="16200000">
          <a:off x="-509237" y="1681413"/>
          <a:ext cx="1509847" cy="1946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a:t>Thousands of</a:t>
          </a:r>
          <a:r>
            <a:rPr lang="en-US" sz="1000" baseline="0" dirty="0"/>
            <a:t> Dollars</a:t>
          </a:r>
          <a:endParaRPr lang="en-US" sz="1000" dirty="0"/>
        </a:p>
      </cdr:txBody>
    </cdr:sp>
  </cdr:relSizeAnchor>
</c:userShapes>
</file>

<file path=ppt/drawings/drawing2.xml><?xml version="1.0" encoding="utf-8"?>
<c:userShapes xmlns:c="http://schemas.openxmlformats.org/drawingml/2006/chart">
  <cdr:relSizeAnchor xmlns:cdr="http://schemas.openxmlformats.org/drawingml/2006/chartDrawing">
    <cdr:from>
      <cdr:x>0.22162</cdr:x>
      <cdr:y>0.04889</cdr:y>
    </cdr:from>
    <cdr:to>
      <cdr:x>0.82662</cdr:x>
      <cdr:y>0.22428</cdr:y>
    </cdr:to>
    <cdr:sp macro="" textlink="">
      <cdr:nvSpPr>
        <cdr:cNvPr id="2" name="TextBox 1"/>
        <cdr:cNvSpPr txBox="1"/>
      </cdr:nvSpPr>
      <cdr:spPr>
        <a:xfrm xmlns:a="http://schemas.openxmlformats.org/drawingml/2006/main">
          <a:off x="1205317" y="143432"/>
          <a:ext cx="3290481" cy="5145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a:t>Staffing and Public Computers in</a:t>
          </a:r>
        </a:p>
        <a:p xmlns:a="http://schemas.openxmlformats.org/drawingml/2006/main">
          <a:pPr algn="ctr"/>
          <a:r>
            <a:rPr lang="en-US" sz="1400" dirty="0"/>
            <a:t>US</a:t>
          </a:r>
          <a:r>
            <a:rPr lang="en-US" sz="1400" baseline="0" dirty="0"/>
            <a:t> Public Libraries, 2000 to 2007</a:t>
          </a:r>
          <a:endParaRPr lang="en-US" sz="1400" dirty="0"/>
        </a:p>
      </cdr:txBody>
    </cdr:sp>
  </cdr:relSizeAnchor>
  <cdr:relSizeAnchor xmlns:cdr="http://schemas.openxmlformats.org/drawingml/2006/chartDrawing">
    <cdr:from>
      <cdr:x>0.54833</cdr:x>
      <cdr:y>0.27964</cdr:y>
    </cdr:from>
    <cdr:to>
      <cdr:x>0.81041</cdr:x>
      <cdr:y>0.37386</cdr:y>
    </cdr:to>
    <cdr:sp macro="" textlink="">
      <cdr:nvSpPr>
        <cdr:cNvPr id="3" name="TextBox 2"/>
        <cdr:cNvSpPr txBox="1"/>
      </cdr:nvSpPr>
      <cdr:spPr>
        <a:xfrm xmlns:a="http://schemas.openxmlformats.org/drawingml/2006/main">
          <a:off x="2809873" y="876299"/>
          <a:ext cx="13430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Public Computers</a:t>
          </a:r>
        </a:p>
      </cdr:txBody>
    </cdr:sp>
  </cdr:relSizeAnchor>
  <cdr:relSizeAnchor xmlns:cdr="http://schemas.openxmlformats.org/drawingml/2006/chartDrawing">
    <cdr:from>
      <cdr:x>0.78439</cdr:x>
      <cdr:y>0.5228</cdr:y>
    </cdr:from>
    <cdr:to>
      <cdr:x>0.92751</cdr:x>
      <cdr:y>0.58663</cdr:y>
    </cdr:to>
    <cdr:sp macro="" textlink="">
      <cdr:nvSpPr>
        <cdr:cNvPr id="4" name="TextBox 1"/>
        <cdr:cNvSpPr txBox="1"/>
      </cdr:nvSpPr>
      <cdr:spPr>
        <a:xfrm xmlns:a="http://schemas.openxmlformats.org/drawingml/2006/main">
          <a:off x="4019550" y="1638299"/>
          <a:ext cx="733423" cy="2000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dirty="0"/>
            <a:t>Staff</a:t>
          </a:r>
        </a:p>
      </cdr:txBody>
    </cdr:sp>
  </cdr:relSizeAnchor>
</c:userShapes>
</file>

<file path=ppt/drawings/drawing3.xml><?xml version="1.0" encoding="utf-8"?>
<c:userShapes xmlns:c="http://schemas.openxmlformats.org/drawingml/2006/chart">
  <cdr:relSizeAnchor xmlns:cdr="http://schemas.openxmlformats.org/drawingml/2006/chartDrawing">
    <cdr:from>
      <cdr:x>0.32705</cdr:x>
      <cdr:y>0.0596</cdr:y>
    </cdr:from>
    <cdr:to>
      <cdr:x>0.87887</cdr:x>
      <cdr:y>0.16115</cdr:y>
    </cdr:to>
    <cdr:sp macro="" textlink="">
      <cdr:nvSpPr>
        <cdr:cNvPr id="2" name="TextBox 1"/>
        <cdr:cNvSpPr txBox="1"/>
      </cdr:nvSpPr>
      <cdr:spPr>
        <a:xfrm xmlns:a="http://schemas.openxmlformats.org/drawingml/2006/main">
          <a:off x="2314575" y="257175"/>
          <a:ext cx="3905250" cy="4381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0.15747</cdr:x>
      <cdr:y>0.02649</cdr:y>
    </cdr:from>
    <cdr:to>
      <cdr:x>0.92365</cdr:x>
      <cdr:y>0.18102</cdr:y>
    </cdr:to>
    <cdr:sp macro="" textlink="">
      <cdr:nvSpPr>
        <cdr:cNvPr id="3" name="TextBox 2"/>
        <cdr:cNvSpPr txBox="1"/>
      </cdr:nvSpPr>
      <cdr:spPr>
        <a:xfrm xmlns:a="http://schemas.openxmlformats.org/drawingml/2006/main">
          <a:off x="805447" y="84779"/>
          <a:ext cx="3918953" cy="4945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eaLnBrk="1" fontAlgn="auto" latinLnBrk="0" hangingPunct="1"/>
          <a:r>
            <a:rPr lang="en-US" sz="1400" b="1" i="0" baseline="0" dirty="0">
              <a:latin typeface="+mn-lt"/>
              <a:ea typeface="+mn-ea"/>
              <a:cs typeface="+mn-cs"/>
            </a:rPr>
            <a:t>Staffing at Our University Compared with  </a:t>
          </a:r>
          <a:r>
            <a:rPr lang="en-US" sz="1400" b="1" i="0" baseline="0" dirty="0" smtClean="0">
              <a:latin typeface="+mn-lt"/>
              <a:ea typeface="+mn-ea"/>
              <a:cs typeface="+mn-cs"/>
            </a:rPr>
            <a:t>Reported Median </a:t>
          </a:r>
          <a:r>
            <a:rPr lang="en-US" sz="1400" b="1" i="0" baseline="0" dirty="0">
              <a:latin typeface="+mn-lt"/>
              <a:ea typeface="+mn-ea"/>
              <a:cs typeface="+mn-cs"/>
            </a:rPr>
            <a:t>Staffing Levels    FY 2005 - FY 2011</a:t>
          </a:r>
          <a:endParaRPr lang="en-US" sz="1400" b="1" dirty="0"/>
        </a:p>
      </cdr:txBody>
    </cdr:sp>
  </cdr:relSizeAnchor>
  <cdr:relSizeAnchor xmlns:cdr="http://schemas.openxmlformats.org/drawingml/2006/chartDrawing">
    <cdr:from>
      <cdr:x>0.62315</cdr:x>
      <cdr:y>0.33554</cdr:y>
    </cdr:from>
    <cdr:to>
      <cdr:x>0.79004</cdr:x>
      <cdr:y>0.41501</cdr:y>
    </cdr:to>
    <cdr:sp macro="" textlink="">
      <cdr:nvSpPr>
        <cdr:cNvPr id="4" name="TextBox 3"/>
        <cdr:cNvSpPr txBox="1"/>
      </cdr:nvSpPr>
      <cdr:spPr>
        <a:xfrm xmlns:a="http://schemas.openxmlformats.org/drawingml/2006/main">
          <a:off x="4410075" y="1447800"/>
          <a:ext cx="1181100"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ARL Median</a:t>
          </a:r>
        </a:p>
      </cdr:txBody>
    </cdr:sp>
  </cdr:relSizeAnchor>
  <cdr:relSizeAnchor xmlns:cdr="http://schemas.openxmlformats.org/drawingml/2006/chartDrawing">
    <cdr:from>
      <cdr:x>0.71332</cdr:x>
      <cdr:y>0.5894</cdr:y>
    </cdr:from>
    <cdr:to>
      <cdr:x>0.90875</cdr:x>
      <cdr:y>0.68889</cdr:y>
    </cdr:to>
    <cdr:sp macro="" textlink="">
      <cdr:nvSpPr>
        <cdr:cNvPr id="5" name="TextBox 4"/>
        <cdr:cNvSpPr txBox="1"/>
      </cdr:nvSpPr>
      <cdr:spPr>
        <a:xfrm xmlns:a="http://schemas.openxmlformats.org/drawingml/2006/main">
          <a:off x="3648578" y="2021052"/>
          <a:ext cx="999622" cy="3411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Our</a:t>
          </a:r>
          <a:r>
            <a:rPr lang="en-US" sz="1100" baseline="0" dirty="0"/>
            <a:t> University</a:t>
          </a:r>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0.00466</cdr:x>
      <cdr:y>0.00746</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0.11879</cdr:x>
      <cdr:y>0.02082</cdr:y>
    </cdr:from>
    <cdr:to>
      <cdr:x>0.88172</cdr:x>
      <cdr:y>0.19104</cdr:y>
    </cdr:to>
    <cdr:sp macro="" textlink="">
      <cdr:nvSpPr>
        <cdr:cNvPr id="4" name="TextBox 3"/>
        <cdr:cNvSpPr txBox="1"/>
      </cdr:nvSpPr>
      <cdr:spPr>
        <a:xfrm xmlns:a="http://schemas.openxmlformats.org/drawingml/2006/main">
          <a:off x="523873" y="66434"/>
          <a:ext cx="3364578" cy="5431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dirty="0">
              <a:latin typeface="+mn-lt"/>
              <a:ea typeface="+mn-ea"/>
              <a:cs typeface="+mn-cs"/>
            </a:rPr>
            <a:t>Museum for American </a:t>
          </a:r>
          <a:r>
            <a:rPr lang="en-US" sz="1100" baseline="0" dirty="0">
              <a:latin typeface="+mn-lt"/>
              <a:ea typeface="+mn-ea"/>
              <a:cs typeface="+mn-cs"/>
            </a:rPr>
            <a:t>Awards 2004 - 2010</a:t>
          </a:r>
          <a:endParaRPr lang="en-US" sz="1100" dirty="0"/>
        </a:p>
        <a:p xmlns:a="http://schemas.openxmlformats.org/drawingml/2006/main">
          <a:pPr algn="ctr"/>
          <a:r>
            <a:rPr lang="en-US" sz="1100" baseline="0" dirty="0">
              <a:latin typeface="+mn-lt"/>
              <a:ea typeface="+mn-ea"/>
              <a:cs typeface="+mn-cs"/>
            </a:rPr>
            <a:t>(Thousands - Inflated to 2010 Dollars</a:t>
          </a:r>
          <a:r>
            <a:rPr lang="en-US" sz="1100" baseline="0" dirty="0" smtClean="0">
              <a:latin typeface="+mn-lt"/>
              <a:ea typeface="+mn-ea"/>
              <a:cs typeface="+mn-cs"/>
            </a:rPr>
            <a:t>)</a:t>
          </a:r>
          <a:endParaRPr lang="en-US" sz="1100" baseline="0" dirty="0">
            <a:latin typeface="+mn-lt"/>
            <a:ea typeface="+mn-ea"/>
            <a:cs typeface="+mn-cs"/>
          </a:endParaRPr>
        </a:p>
      </cdr:txBody>
    </cdr:sp>
  </cdr:relSizeAnchor>
  <cdr:relSizeAnchor xmlns:cdr="http://schemas.openxmlformats.org/drawingml/2006/chartDrawing">
    <cdr:from>
      <cdr:x>0</cdr:x>
      <cdr:y>0</cdr:y>
    </cdr:from>
    <cdr:to>
      <cdr:x>0.00466</cdr:x>
      <cdr:y>0.00746</cdr:y>
    </cdr:to>
    <cdr:pic>
      <cdr:nvPicPr>
        <cdr:cNvPr id="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0.00466</cdr:x>
      <cdr:y>0.00746</cdr:y>
    </cdr:to>
    <cdr:pic>
      <cdr:nvPicPr>
        <cdr:cNvPr id="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0.82535</cdr:x>
      <cdr:y>0.63205</cdr:y>
    </cdr:from>
    <cdr:to>
      <cdr:x>0.97042</cdr:x>
      <cdr:y>0.96163</cdr:y>
    </cdr:to>
    <cdr:sp macro="" textlink="">
      <cdr:nvSpPr>
        <cdr:cNvPr id="11" name="TextBox 4"/>
        <cdr:cNvSpPr txBox="1"/>
      </cdr:nvSpPr>
      <cdr:spPr>
        <a:xfrm xmlns:a="http://schemas.openxmlformats.org/drawingml/2006/main">
          <a:off x="5581651" y="2667001"/>
          <a:ext cx="981075" cy="1390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cdr:x>
      <cdr:y>0</cdr:y>
    </cdr:from>
    <cdr:to>
      <cdr:x>0.00466</cdr:x>
      <cdr:y>0.00746</cdr:y>
    </cdr:to>
    <cdr:pic>
      <cdr:nvPicPr>
        <cdr:cNvPr id="1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0.00466</cdr:x>
      <cdr:y>0.00746</cdr:y>
    </cdr:to>
    <cdr:pic>
      <cdr:nvPicPr>
        <cdr:cNvPr id="1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0.00466</cdr:x>
      <cdr:y>0.00746</cdr:y>
    </cdr:to>
    <cdr:pic>
      <cdr:nvPicPr>
        <cdr:cNvPr id="1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0.0335</cdr:x>
      <cdr:y>0.30623</cdr:y>
    </cdr:from>
    <cdr:to>
      <cdr:x>0.07744</cdr:x>
      <cdr:y>0.75784</cdr:y>
    </cdr:to>
    <cdr:sp macro="" textlink="">
      <cdr:nvSpPr>
        <cdr:cNvPr id="21" name="TextBox 20"/>
        <cdr:cNvSpPr txBox="1"/>
      </cdr:nvSpPr>
      <cdr:spPr>
        <a:xfrm xmlns:a="http://schemas.openxmlformats.org/drawingml/2006/main" rot="16200000">
          <a:off x="-509237" y="1681413"/>
          <a:ext cx="1509847" cy="1946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a:t>Thousands of</a:t>
          </a:r>
          <a:r>
            <a:rPr lang="en-US" sz="1000" baseline="0" dirty="0"/>
            <a:t> Dollars</a:t>
          </a:r>
          <a:endParaRPr lang="en-US" sz="1000" dirty="0"/>
        </a:p>
      </cdr:txBody>
    </cdr:sp>
  </cdr:relSizeAnchor>
</c:userShapes>
</file>

<file path=ppt/drawings/drawing5.xml><?xml version="1.0" encoding="utf-8"?>
<c:userShapes xmlns:c="http://schemas.openxmlformats.org/drawingml/2006/chart">
  <cdr:relSizeAnchor xmlns:cdr="http://schemas.openxmlformats.org/drawingml/2006/chartDrawing">
    <cdr:from>
      <cdr:x>0.22162</cdr:x>
      <cdr:y>0.04889</cdr:y>
    </cdr:from>
    <cdr:to>
      <cdr:x>0.82662</cdr:x>
      <cdr:y>0.22428</cdr:y>
    </cdr:to>
    <cdr:sp macro="" textlink="">
      <cdr:nvSpPr>
        <cdr:cNvPr id="2" name="TextBox 1"/>
        <cdr:cNvSpPr txBox="1"/>
      </cdr:nvSpPr>
      <cdr:spPr>
        <a:xfrm xmlns:a="http://schemas.openxmlformats.org/drawingml/2006/main">
          <a:off x="1205317" y="143432"/>
          <a:ext cx="3290481" cy="5145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a:t>Staffing and Public Computers in</a:t>
          </a:r>
        </a:p>
        <a:p xmlns:a="http://schemas.openxmlformats.org/drawingml/2006/main">
          <a:pPr algn="ctr"/>
          <a:r>
            <a:rPr lang="en-US" sz="1400" dirty="0"/>
            <a:t>US</a:t>
          </a:r>
          <a:r>
            <a:rPr lang="en-US" sz="1400" baseline="0" dirty="0"/>
            <a:t> Public Libraries, 2000 to 2007</a:t>
          </a:r>
          <a:endParaRPr lang="en-US" sz="1400" dirty="0"/>
        </a:p>
      </cdr:txBody>
    </cdr:sp>
  </cdr:relSizeAnchor>
  <cdr:relSizeAnchor xmlns:cdr="http://schemas.openxmlformats.org/drawingml/2006/chartDrawing">
    <cdr:from>
      <cdr:x>0.54833</cdr:x>
      <cdr:y>0.27964</cdr:y>
    </cdr:from>
    <cdr:to>
      <cdr:x>0.81041</cdr:x>
      <cdr:y>0.37386</cdr:y>
    </cdr:to>
    <cdr:sp macro="" textlink="">
      <cdr:nvSpPr>
        <cdr:cNvPr id="3" name="TextBox 2"/>
        <cdr:cNvSpPr txBox="1"/>
      </cdr:nvSpPr>
      <cdr:spPr>
        <a:xfrm xmlns:a="http://schemas.openxmlformats.org/drawingml/2006/main">
          <a:off x="2809873" y="876299"/>
          <a:ext cx="13430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Public Computers</a:t>
          </a:r>
        </a:p>
      </cdr:txBody>
    </cdr:sp>
  </cdr:relSizeAnchor>
  <cdr:relSizeAnchor xmlns:cdr="http://schemas.openxmlformats.org/drawingml/2006/chartDrawing">
    <cdr:from>
      <cdr:x>0.78439</cdr:x>
      <cdr:y>0.5228</cdr:y>
    </cdr:from>
    <cdr:to>
      <cdr:x>0.92751</cdr:x>
      <cdr:y>0.58663</cdr:y>
    </cdr:to>
    <cdr:sp macro="" textlink="">
      <cdr:nvSpPr>
        <cdr:cNvPr id="4" name="TextBox 1"/>
        <cdr:cNvSpPr txBox="1"/>
      </cdr:nvSpPr>
      <cdr:spPr>
        <a:xfrm xmlns:a="http://schemas.openxmlformats.org/drawingml/2006/main">
          <a:off x="4019550" y="1638299"/>
          <a:ext cx="733423" cy="2000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dirty="0"/>
            <a:t>Staff</a:t>
          </a:r>
        </a:p>
      </cdr:txBody>
    </cdr:sp>
  </cdr:relSizeAnchor>
</c:userShapes>
</file>

<file path=ppt/drawings/drawing6.xml><?xml version="1.0" encoding="utf-8"?>
<c:userShapes xmlns:c="http://schemas.openxmlformats.org/drawingml/2006/chart">
  <cdr:relSizeAnchor xmlns:cdr="http://schemas.openxmlformats.org/drawingml/2006/chartDrawing">
    <cdr:from>
      <cdr:x>0.15556</cdr:x>
      <cdr:y>0.03571</cdr:y>
    </cdr:from>
    <cdr:to>
      <cdr:x>0.80395</cdr:x>
      <cdr:y>0.14286</cdr:y>
    </cdr:to>
    <cdr:sp macro="" textlink="">
      <cdr:nvSpPr>
        <cdr:cNvPr id="2" name="TextBox 1"/>
        <cdr:cNvSpPr txBox="1"/>
      </cdr:nvSpPr>
      <cdr:spPr>
        <a:xfrm xmlns:a="http://schemas.openxmlformats.org/drawingml/2006/main">
          <a:off x="972001" y="152383"/>
          <a:ext cx="4051400" cy="4572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a:t>Broadband and Dial-up</a:t>
          </a:r>
          <a:r>
            <a:rPr lang="en-US" sz="1400" baseline="0" dirty="0"/>
            <a:t> </a:t>
          </a:r>
          <a:r>
            <a:rPr lang="en-US" sz="1400" baseline="0" dirty="0" smtClean="0"/>
            <a:t> Adoption</a:t>
          </a:r>
          <a:r>
            <a:rPr lang="en-US" sz="1400" baseline="0" dirty="0"/>
            <a:t>, 2000 </a:t>
          </a:r>
          <a:r>
            <a:rPr lang="en-US" sz="1400" baseline="0" dirty="0" smtClean="0"/>
            <a:t>– </a:t>
          </a:r>
          <a:r>
            <a:rPr lang="en-US" sz="1400" baseline="0" dirty="0"/>
            <a:t>2012</a:t>
          </a:r>
        </a:p>
        <a:p xmlns:a="http://schemas.openxmlformats.org/drawingml/2006/main">
          <a:pPr algn="ctr"/>
          <a:r>
            <a:rPr lang="en-US" sz="1100" baseline="0" dirty="0" smtClean="0"/>
            <a:t>Data </a:t>
          </a:r>
          <a:r>
            <a:rPr lang="en-US" sz="1100" baseline="0" dirty="0"/>
            <a:t>Source:  PEW Internet &amp; American Life Mobile Survey 2012</a:t>
          </a:r>
          <a:endParaRPr lang="en-US" sz="1100" dirty="0"/>
        </a:p>
      </cdr:txBody>
    </cdr:sp>
  </cdr:relSizeAnchor>
  <cdr:relSizeAnchor xmlns:cdr="http://schemas.openxmlformats.org/drawingml/2006/chartDrawing">
    <cdr:from>
      <cdr:x>0.02206</cdr:x>
      <cdr:y>0.3573</cdr:y>
    </cdr:from>
    <cdr:to>
      <cdr:x>0.07019</cdr:x>
      <cdr:y>0.69137</cdr:y>
    </cdr:to>
    <cdr:sp macro="" textlink="">
      <cdr:nvSpPr>
        <cdr:cNvPr id="3" name="TextBox 2"/>
        <cdr:cNvSpPr txBox="1"/>
      </cdr:nvSpPr>
      <cdr:spPr>
        <a:xfrm xmlns:a="http://schemas.openxmlformats.org/drawingml/2006/main" rot="16200000">
          <a:off x="-390525" y="2085975"/>
          <a:ext cx="1438275"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Percent Adoption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9" tIns="48325" rIns="96649" bIns="48325"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49" tIns="48325" rIns="96649" bIns="48325" rtlCol="0"/>
          <a:lstStyle>
            <a:lvl1pPr algn="r">
              <a:defRPr sz="1300"/>
            </a:lvl1pPr>
          </a:lstStyle>
          <a:p>
            <a:fld id="{B4494B14-B3FC-4A2C-A872-7C7C08ABC1CD}" type="datetimeFigureOut">
              <a:rPr lang="en-US" smtClean="0"/>
              <a:pPr/>
              <a:t>10/3/2016</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49" tIns="48325" rIns="96649" bIns="48325"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49" tIns="48325" rIns="96649" bIns="48325" rtlCol="0" anchor="b"/>
          <a:lstStyle>
            <a:lvl1pPr algn="r">
              <a:defRPr sz="1300"/>
            </a:lvl1pPr>
          </a:lstStyle>
          <a:p>
            <a:fld id="{6A2C25F4-174D-4E7C-8241-599BD3DDD0B7}" type="slidenum">
              <a:rPr lang="en-US" smtClean="0"/>
              <a:pPr/>
              <a:t>‹#›</a:t>
            </a:fld>
            <a:endParaRPr lang="en-US" dirty="0"/>
          </a:p>
        </p:txBody>
      </p:sp>
    </p:spTree>
    <p:extLst>
      <p:ext uri="{BB962C8B-B14F-4D97-AF65-F5344CB8AC3E}">
        <p14:creationId xmlns:p14="http://schemas.microsoft.com/office/powerpoint/2010/main" val="4184924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9" tIns="48325" rIns="96649" bIns="48325"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9" tIns="48325" rIns="96649" bIns="48325" rtlCol="0"/>
          <a:lstStyle>
            <a:lvl1pPr algn="r">
              <a:defRPr sz="1300"/>
            </a:lvl1pPr>
          </a:lstStyle>
          <a:p>
            <a:fld id="{068E0EBD-EB8C-40CC-B294-FAC94C1C5AA2}" type="datetimeFigureOut">
              <a:rPr lang="en-US" smtClean="0"/>
              <a:pPr/>
              <a:t>10/3/2016</a:t>
            </a:fld>
            <a:endParaRPr lang="en-US" dirty="0"/>
          </a:p>
        </p:txBody>
      </p:sp>
      <p:sp>
        <p:nvSpPr>
          <p:cNvPr id="4" name="Slide Image Placeholder 3"/>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lIns="96649" tIns="48325" rIns="96649" bIns="48325"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9" tIns="48325" rIns="96649" bIns="4832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49" tIns="48325" rIns="96649" bIns="48325"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9" tIns="48325" rIns="96649" bIns="48325" rtlCol="0" anchor="b"/>
          <a:lstStyle>
            <a:lvl1pPr algn="r">
              <a:defRPr sz="1300"/>
            </a:lvl1pPr>
          </a:lstStyle>
          <a:p>
            <a:fld id="{80F9C75D-04B4-42AB-82B4-29C629399695}" type="slidenum">
              <a:rPr lang="en-US" smtClean="0"/>
              <a:pPr/>
              <a:t>‹#›</a:t>
            </a:fld>
            <a:endParaRPr lang="en-US" dirty="0"/>
          </a:p>
        </p:txBody>
      </p:sp>
    </p:spTree>
    <p:extLst>
      <p:ext uri="{BB962C8B-B14F-4D97-AF65-F5344CB8AC3E}">
        <p14:creationId xmlns:p14="http://schemas.microsoft.com/office/powerpoint/2010/main" val="1006467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1</a:t>
            </a:fld>
            <a:endParaRPr lang="en-US" dirty="0"/>
          </a:p>
        </p:txBody>
      </p:sp>
    </p:spTree>
    <p:extLst>
      <p:ext uri="{BB962C8B-B14F-4D97-AF65-F5344CB8AC3E}">
        <p14:creationId xmlns:p14="http://schemas.microsoft.com/office/powerpoint/2010/main" val="3898635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10</a:t>
            </a:fld>
            <a:endParaRPr lang="en-US" dirty="0"/>
          </a:p>
        </p:txBody>
      </p:sp>
    </p:spTree>
    <p:extLst>
      <p:ext uri="{BB962C8B-B14F-4D97-AF65-F5344CB8AC3E}">
        <p14:creationId xmlns:p14="http://schemas.microsoft.com/office/powerpoint/2010/main" val="246771432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100</a:t>
            </a:fld>
            <a:endParaRPr lang="en-US" dirty="0"/>
          </a:p>
        </p:txBody>
      </p:sp>
    </p:spTree>
    <p:extLst>
      <p:ext uri="{BB962C8B-B14F-4D97-AF65-F5344CB8AC3E}">
        <p14:creationId xmlns:p14="http://schemas.microsoft.com/office/powerpoint/2010/main" val="383757222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101</a:t>
            </a:fld>
            <a:endParaRPr lang="en-US" dirty="0"/>
          </a:p>
        </p:txBody>
      </p:sp>
    </p:spTree>
    <p:extLst>
      <p:ext uri="{BB962C8B-B14F-4D97-AF65-F5344CB8AC3E}">
        <p14:creationId xmlns:p14="http://schemas.microsoft.com/office/powerpoint/2010/main" val="303719304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102</a:t>
            </a:fld>
            <a:endParaRPr lang="en-US" dirty="0"/>
          </a:p>
        </p:txBody>
      </p:sp>
    </p:spTree>
    <p:extLst>
      <p:ext uri="{BB962C8B-B14F-4D97-AF65-F5344CB8AC3E}">
        <p14:creationId xmlns:p14="http://schemas.microsoft.com/office/powerpoint/2010/main" val="353414636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103</a:t>
            </a:fld>
            <a:endParaRPr lang="en-US" dirty="0"/>
          </a:p>
        </p:txBody>
      </p:sp>
    </p:spTree>
    <p:extLst>
      <p:ext uri="{BB962C8B-B14F-4D97-AF65-F5344CB8AC3E}">
        <p14:creationId xmlns:p14="http://schemas.microsoft.com/office/powerpoint/2010/main" val="309878245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104</a:t>
            </a:fld>
            <a:endParaRPr lang="en-US" dirty="0"/>
          </a:p>
        </p:txBody>
      </p:sp>
    </p:spTree>
    <p:extLst>
      <p:ext uri="{BB962C8B-B14F-4D97-AF65-F5344CB8AC3E}">
        <p14:creationId xmlns:p14="http://schemas.microsoft.com/office/powerpoint/2010/main" val="360109575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105</a:t>
            </a:fld>
            <a:endParaRPr lang="en-US" dirty="0"/>
          </a:p>
        </p:txBody>
      </p:sp>
    </p:spTree>
    <p:extLst>
      <p:ext uri="{BB962C8B-B14F-4D97-AF65-F5344CB8AC3E}">
        <p14:creationId xmlns:p14="http://schemas.microsoft.com/office/powerpoint/2010/main" val="117911329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106</a:t>
            </a:fld>
            <a:endParaRPr lang="en-US" dirty="0"/>
          </a:p>
        </p:txBody>
      </p:sp>
    </p:spTree>
    <p:extLst>
      <p:ext uri="{BB962C8B-B14F-4D97-AF65-F5344CB8AC3E}">
        <p14:creationId xmlns:p14="http://schemas.microsoft.com/office/powerpoint/2010/main" val="276505637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107</a:t>
            </a:fld>
            <a:endParaRPr lang="en-US" dirty="0"/>
          </a:p>
        </p:txBody>
      </p:sp>
    </p:spTree>
    <p:extLst>
      <p:ext uri="{BB962C8B-B14F-4D97-AF65-F5344CB8AC3E}">
        <p14:creationId xmlns:p14="http://schemas.microsoft.com/office/powerpoint/2010/main" val="18669019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108</a:t>
            </a:fld>
            <a:endParaRPr lang="en-US" dirty="0"/>
          </a:p>
        </p:txBody>
      </p:sp>
    </p:spTree>
    <p:extLst>
      <p:ext uri="{BB962C8B-B14F-4D97-AF65-F5344CB8AC3E}">
        <p14:creationId xmlns:p14="http://schemas.microsoft.com/office/powerpoint/2010/main" val="115728180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109</a:t>
            </a:fld>
            <a:endParaRPr lang="en-US" dirty="0"/>
          </a:p>
        </p:txBody>
      </p:sp>
    </p:spTree>
    <p:extLst>
      <p:ext uri="{BB962C8B-B14F-4D97-AF65-F5344CB8AC3E}">
        <p14:creationId xmlns:p14="http://schemas.microsoft.com/office/powerpoint/2010/main" val="638847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Nowadays there are two general approaches or “schools” of data presentation aka data visualization.  The 1</a:t>
            </a:r>
            <a:r>
              <a:rPr lang="en-US" baseline="30000" dirty="0" smtClean="0"/>
              <a:t>st</a:t>
            </a:r>
            <a:r>
              <a:rPr lang="en-US" dirty="0" smtClean="0"/>
              <a:t> is called DATA GRAPHICS.  IT IS….  </a:t>
            </a:r>
          </a:p>
          <a:p>
            <a:endParaRPr lang="en-US" dirty="0"/>
          </a:p>
          <a:p>
            <a:r>
              <a:rPr lang="en-US" dirty="0" smtClean="0"/>
              <a:t>The 2</a:t>
            </a:r>
            <a:r>
              <a:rPr lang="en-US" baseline="30000" dirty="0" smtClean="0"/>
              <a:t>nd</a:t>
            </a:r>
            <a:r>
              <a:rPr lang="en-US" dirty="0" smtClean="0"/>
              <a:t> approach is what Stephen Few labels as DATA ART, and is also known in several fields and industries as Infographics.  INFOGRAPHIS ARE:</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11</a:t>
            </a:fld>
            <a:endParaRPr lang="en-US" dirty="0"/>
          </a:p>
        </p:txBody>
      </p:sp>
    </p:spTree>
    <p:extLst>
      <p:ext uri="{BB962C8B-B14F-4D97-AF65-F5344CB8AC3E}">
        <p14:creationId xmlns:p14="http://schemas.microsoft.com/office/powerpoint/2010/main" val="423140042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110</a:t>
            </a:fld>
            <a:endParaRPr lang="en-US" dirty="0"/>
          </a:p>
        </p:txBody>
      </p:sp>
    </p:spTree>
    <p:extLst>
      <p:ext uri="{BB962C8B-B14F-4D97-AF65-F5344CB8AC3E}">
        <p14:creationId xmlns:p14="http://schemas.microsoft.com/office/powerpoint/2010/main" val="5093075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111</a:t>
            </a:fld>
            <a:endParaRPr lang="en-US" dirty="0"/>
          </a:p>
        </p:txBody>
      </p:sp>
    </p:spTree>
    <p:extLst>
      <p:ext uri="{BB962C8B-B14F-4D97-AF65-F5344CB8AC3E}">
        <p14:creationId xmlns:p14="http://schemas.microsoft.com/office/powerpoint/2010/main" val="74622144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112</a:t>
            </a:fld>
            <a:endParaRPr lang="en-US" dirty="0"/>
          </a:p>
        </p:txBody>
      </p:sp>
    </p:spTree>
    <p:extLst>
      <p:ext uri="{BB962C8B-B14F-4D97-AF65-F5344CB8AC3E}">
        <p14:creationId xmlns:p14="http://schemas.microsoft.com/office/powerpoint/2010/main" val="118058002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113</a:t>
            </a:fld>
            <a:endParaRPr lang="en-US" dirty="0"/>
          </a:p>
        </p:txBody>
      </p:sp>
    </p:spTree>
    <p:extLst>
      <p:ext uri="{BB962C8B-B14F-4D97-AF65-F5344CB8AC3E}">
        <p14:creationId xmlns:p14="http://schemas.microsoft.com/office/powerpoint/2010/main" val="32775784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114</a:t>
            </a:fld>
            <a:endParaRPr lang="en-US" dirty="0"/>
          </a:p>
        </p:txBody>
      </p:sp>
    </p:spTree>
    <p:extLst>
      <p:ext uri="{BB962C8B-B14F-4D97-AF65-F5344CB8AC3E}">
        <p14:creationId xmlns:p14="http://schemas.microsoft.com/office/powerpoint/2010/main" val="391566271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115</a:t>
            </a:fld>
            <a:endParaRPr lang="en-US" dirty="0"/>
          </a:p>
        </p:txBody>
      </p:sp>
    </p:spTree>
    <p:extLst>
      <p:ext uri="{BB962C8B-B14F-4D97-AF65-F5344CB8AC3E}">
        <p14:creationId xmlns:p14="http://schemas.microsoft.com/office/powerpoint/2010/main" val="378202724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116</a:t>
            </a:fld>
            <a:endParaRPr lang="en-US" dirty="0"/>
          </a:p>
        </p:txBody>
      </p:sp>
    </p:spTree>
    <p:extLst>
      <p:ext uri="{BB962C8B-B14F-4D97-AF65-F5344CB8AC3E}">
        <p14:creationId xmlns:p14="http://schemas.microsoft.com/office/powerpoint/2010/main" val="23188301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117</a:t>
            </a:fld>
            <a:endParaRPr lang="en-US" dirty="0"/>
          </a:p>
        </p:txBody>
      </p:sp>
    </p:spTree>
    <p:extLst>
      <p:ext uri="{BB962C8B-B14F-4D97-AF65-F5344CB8AC3E}">
        <p14:creationId xmlns:p14="http://schemas.microsoft.com/office/powerpoint/2010/main" val="168631498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118</a:t>
            </a:fld>
            <a:endParaRPr lang="en-US" dirty="0"/>
          </a:p>
        </p:txBody>
      </p:sp>
    </p:spTree>
    <p:extLst>
      <p:ext uri="{BB962C8B-B14F-4D97-AF65-F5344CB8AC3E}">
        <p14:creationId xmlns:p14="http://schemas.microsoft.com/office/powerpoint/2010/main" val="114106267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119</a:t>
            </a:fld>
            <a:endParaRPr lang="en-US" dirty="0"/>
          </a:p>
        </p:txBody>
      </p:sp>
    </p:spTree>
    <p:extLst>
      <p:ext uri="{BB962C8B-B14F-4D97-AF65-F5344CB8AC3E}">
        <p14:creationId xmlns:p14="http://schemas.microsoft.com/office/powerpoint/2010/main" val="2012656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12</a:t>
            </a:fld>
            <a:endParaRPr lang="en-US" dirty="0"/>
          </a:p>
        </p:txBody>
      </p:sp>
    </p:spTree>
    <p:extLst>
      <p:ext uri="{BB962C8B-B14F-4D97-AF65-F5344CB8AC3E}">
        <p14:creationId xmlns:p14="http://schemas.microsoft.com/office/powerpoint/2010/main" val="85350070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120</a:t>
            </a:fld>
            <a:endParaRPr lang="en-US" dirty="0"/>
          </a:p>
        </p:txBody>
      </p:sp>
    </p:spTree>
    <p:extLst>
      <p:ext uri="{BB962C8B-B14F-4D97-AF65-F5344CB8AC3E}">
        <p14:creationId xmlns:p14="http://schemas.microsoft.com/office/powerpoint/2010/main" val="19190785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121</a:t>
            </a:fld>
            <a:endParaRPr lang="en-US" dirty="0"/>
          </a:p>
        </p:txBody>
      </p:sp>
    </p:spTree>
    <p:extLst>
      <p:ext uri="{BB962C8B-B14F-4D97-AF65-F5344CB8AC3E}">
        <p14:creationId xmlns:p14="http://schemas.microsoft.com/office/powerpoint/2010/main" val="307841556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122</a:t>
            </a:fld>
            <a:endParaRPr lang="en-US" dirty="0"/>
          </a:p>
        </p:txBody>
      </p:sp>
    </p:spTree>
    <p:extLst>
      <p:ext uri="{BB962C8B-B14F-4D97-AF65-F5344CB8AC3E}">
        <p14:creationId xmlns:p14="http://schemas.microsoft.com/office/powerpoint/2010/main" val="408253214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123</a:t>
            </a:fld>
            <a:endParaRPr lang="en-US" dirty="0"/>
          </a:p>
        </p:txBody>
      </p:sp>
    </p:spTree>
    <p:extLst>
      <p:ext uri="{BB962C8B-B14F-4D97-AF65-F5344CB8AC3E}">
        <p14:creationId xmlns:p14="http://schemas.microsoft.com/office/powerpoint/2010/main" val="1938758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 infographics are created by graphic</a:t>
            </a:r>
            <a:r>
              <a:rPr lang="en-US" baseline="0" dirty="0" smtClean="0"/>
              <a:t> designers and marketing professionals, inaccuracies and exaggerations abound.</a:t>
            </a:r>
            <a:r>
              <a:rPr lang="en-US" dirty="0" smtClean="0"/>
              <a:t> </a:t>
            </a:r>
            <a:r>
              <a:rPr lang="en-US" baseline="0" dirty="0" smtClean="0"/>
              <a:t>Attention to quantitative principles and even basic arithmetic is low or non-existent.</a:t>
            </a:r>
          </a:p>
          <a:p>
            <a:endParaRPr lang="en-US" dirty="0" smtClean="0"/>
          </a:p>
          <a:p>
            <a:r>
              <a:rPr lang="en-US" dirty="0" smtClean="0"/>
              <a:t>In this graphic, from a project funded by the Robert Wood Johnson Foundation, we see 4 claims summarized from an evaluation study. 3 of the claims have pie charts next to them, and the other an hour glass.  The pie charts and hour glass are about equally informative.  The only useful quantitative content are the numbers, everything else is decoration.  </a:t>
            </a:r>
          </a:p>
          <a:p>
            <a:endParaRPr lang="en-US" dirty="0"/>
          </a:p>
          <a:p>
            <a:r>
              <a:rPr lang="en-US" dirty="0" smtClean="0"/>
              <a:t>As noted in my comment here…READ</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13</a:t>
            </a:fld>
            <a:endParaRPr lang="en-US" dirty="0"/>
          </a:p>
        </p:txBody>
      </p:sp>
    </p:spTree>
    <p:extLst>
      <p:ext uri="{BB962C8B-B14F-4D97-AF65-F5344CB8AC3E}">
        <p14:creationId xmlns:p14="http://schemas.microsoft.com/office/powerpoint/2010/main" val="3184039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p>
          <a:p>
            <a:endParaRPr lang="en-US" dirty="0"/>
          </a:p>
          <a:p>
            <a:r>
              <a:rPr lang="en-US" dirty="0" smtClean="0"/>
              <a:t>McCandless doesn’t worry (or maybe doesn’t know) about wonky details like data </a:t>
            </a:r>
            <a:r>
              <a:rPr lang="en-US" dirty="0"/>
              <a:t>units. Here </a:t>
            </a:r>
            <a:r>
              <a:rPr lang="en-US" dirty="0" smtClean="0"/>
              <a:t>population </a:t>
            </a:r>
            <a:r>
              <a:rPr lang="en-US" dirty="0"/>
              <a:t>counts are </a:t>
            </a:r>
            <a:r>
              <a:rPr lang="en-US" dirty="0" smtClean="0"/>
              <a:t>equated with geographic </a:t>
            </a:r>
            <a:r>
              <a:rPr lang="en-US" dirty="0"/>
              <a:t>square miles. </a:t>
            </a:r>
            <a:r>
              <a:rPr lang="en-US" dirty="0" smtClean="0"/>
              <a:t>(Does a picture of California with Los Angeles marked enhance the reader’s understanding of the data?  And do you need 3 maps of the U.S. to understand what a factor of 3 to 1 is?  THIS IS ALL PURE ENTERTAINMENT.</a:t>
            </a:r>
          </a:p>
          <a:p>
            <a:endParaRPr lang="en-US" dirty="0"/>
          </a:p>
          <a:p>
            <a:r>
              <a:rPr lang="en-US" dirty="0" smtClean="0"/>
              <a:t>Since </a:t>
            </a:r>
            <a:r>
              <a:rPr lang="en-US" dirty="0"/>
              <a:t>the women </a:t>
            </a:r>
            <a:r>
              <a:rPr lang="en-US" dirty="0" smtClean="0"/>
              <a:t>symbolize people </a:t>
            </a:r>
            <a:r>
              <a:rPr lang="en-US" baseline="0" dirty="0" smtClean="0"/>
              <a:t>lacking </a:t>
            </a:r>
            <a:r>
              <a:rPr lang="en-US" dirty="0" smtClean="0"/>
              <a:t>access </a:t>
            </a:r>
            <a:r>
              <a:rPr lang="en-US" dirty="0"/>
              <a:t>to clean </a:t>
            </a:r>
            <a:r>
              <a:rPr lang="en-US" dirty="0" smtClean="0"/>
              <a:t>water, does this mean the jugs</a:t>
            </a:r>
            <a:r>
              <a:rPr lang="en-US" baseline="0" dirty="0" smtClean="0"/>
              <a:t> contain dirty water or are empty</a:t>
            </a:r>
            <a:r>
              <a:rPr lang="en-US" dirty="0" smtClean="0"/>
              <a:t>?</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14</a:t>
            </a:fld>
            <a:endParaRPr lang="en-US" dirty="0"/>
          </a:p>
        </p:txBody>
      </p:sp>
    </p:spTree>
    <p:extLst>
      <p:ext uri="{BB962C8B-B14F-4D97-AF65-F5344CB8AC3E}">
        <p14:creationId xmlns:p14="http://schemas.microsoft.com/office/powerpoint/2010/main" val="2271375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15</a:t>
            </a:fld>
            <a:endParaRPr lang="en-US" dirty="0"/>
          </a:p>
        </p:txBody>
      </p:sp>
    </p:spTree>
    <p:extLst>
      <p:ext uri="{BB962C8B-B14F-4D97-AF65-F5344CB8AC3E}">
        <p14:creationId xmlns:p14="http://schemas.microsoft.com/office/powerpoint/2010/main" val="1954789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16</a:t>
            </a:fld>
            <a:endParaRPr lang="en-US" dirty="0"/>
          </a:p>
        </p:txBody>
      </p:sp>
    </p:spTree>
    <p:extLst>
      <p:ext uri="{BB962C8B-B14F-4D97-AF65-F5344CB8AC3E}">
        <p14:creationId xmlns:p14="http://schemas.microsoft.com/office/powerpoint/2010/main" val="248575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Probably the quintessential—and simplest—graphical format that demonstrates the power of graphing is John Tukey’s Stem-and-Leaf Plot.  By simply sorting the data using the 10’s column (and recording each value’s far right digit as a tick-mark really), we see instantly something about the data.  How it is distributed.  How many high values there are, how many low.  And so on…</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17</a:t>
            </a:fld>
            <a:endParaRPr lang="en-US" dirty="0"/>
          </a:p>
        </p:txBody>
      </p:sp>
    </p:spTree>
    <p:extLst>
      <p:ext uri="{BB962C8B-B14F-4D97-AF65-F5344CB8AC3E}">
        <p14:creationId xmlns:p14="http://schemas.microsoft.com/office/powerpoint/2010/main" val="4270551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same in this chart on the right of data from the table on the left:   Immediately, spatial arrangement of the data paves the way for learning more about the data, and the topic of interest here—grant funding over time.  READ</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18</a:t>
            </a:fld>
            <a:endParaRPr lang="en-US" dirty="0"/>
          </a:p>
        </p:txBody>
      </p:sp>
    </p:spTree>
    <p:extLst>
      <p:ext uri="{BB962C8B-B14F-4D97-AF65-F5344CB8AC3E}">
        <p14:creationId xmlns:p14="http://schemas.microsoft.com/office/powerpoint/2010/main" val="723513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a:t>
            </a:r>
          </a:p>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19</a:t>
            </a:fld>
            <a:endParaRPr lang="en-US" dirty="0"/>
          </a:p>
        </p:txBody>
      </p:sp>
    </p:spTree>
    <p:extLst>
      <p:ext uri="{BB962C8B-B14F-4D97-AF65-F5344CB8AC3E}">
        <p14:creationId xmlns:p14="http://schemas.microsoft.com/office/powerpoint/2010/main" val="1077207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2</a:t>
            </a:fld>
            <a:endParaRPr lang="en-US" dirty="0"/>
          </a:p>
        </p:txBody>
      </p:sp>
    </p:spTree>
    <p:extLst>
      <p:ext uri="{BB962C8B-B14F-4D97-AF65-F5344CB8AC3E}">
        <p14:creationId xmlns:p14="http://schemas.microsoft.com/office/powerpoint/2010/main" val="1051157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delving into the selection of graphing guidelines I have for you today, it is helpful to take the time to agree on a vocabulary for the parts/components of statistical charts.  </a:t>
            </a:r>
            <a:endParaRPr lang="en-US" dirty="0"/>
          </a:p>
          <a:p>
            <a:endParaRPr lang="en-US" dirty="0" smtClean="0"/>
          </a:p>
          <a:p>
            <a:r>
              <a:rPr lang="en-US" dirty="0" smtClean="0"/>
              <a:t>CHART TITLE</a:t>
            </a:r>
          </a:p>
          <a:p>
            <a:endParaRPr lang="en-US" dirty="0"/>
          </a:p>
          <a:p>
            <a:r>
              <a:rPr lang="en-US" dirty="0" smtClean="0"/>
              <a:t>AXES --  Always at least 2 axes.  By axes we mean a set of sub-components attached to the axis, such as the line, numeric labels and others I’ll list next.</a:t>
            </a:r>
          </a:p>
          <a:p>
            <a:endParaRPr lang="en-US" dirty="0"/>
          </a:p>
          <a:p>
            <a:r>
              <a:rPr lang="en-US" dirty="0" smtClean="0"/>
              <a:t>AXES HAVE TITLES.</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20</a:t>
            </a:fld>
            <a:endParaRPr lang="en-US" dirty="0"/>
          </a:p>
        </p:txBody>
      </p:sp>
    </p:spTree>
    <p:extLst>
      <p:ext uri="{BB962C8B-B14F-4D97-AF65-F5344CB8AC3E}">
        <p14:creationId xmlns:p14="http://schemas.microsoft.com/office/powerpoint/2010/main" val="40860684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AXIS VALUE  --  Axes are always labeled with scale values—units of measure, dates, etc. </a:t>
            </a:r>
          </a:p>
          <a:p>
            <a:endParaRPr lang="en-US" dirty="0"/>
          </a:p>
          <a:p>
            <a:r>
              <a:rPr lang="en-US" dirty="0" smtClean="0"/>
              <a:t>Axes have TICK MARKS showing measured segments of the scale.  And of course, like rulers, there can be TICK MARKS between scale values.</a:t>
            </a:r>
          </a:p>
          <a:p>
            <a:endParaRPr lang="en-US" dirty="0"/>
          </a:p>
          <a:p>
            <a:r>
              <a:rPr lang="en-US" dirty="0" smtClean="0"/>
              <a:t>LEGENDS – some charts have legends, as this one does. A LEGEND (OR KEY) has 2 components:  a KEY SYMBOL and a DATA LABEL. Each DATA LABEL represents a single variable (measure) and the SYMBOL translates that variable name to a MARKER OR SHAPE on the graph.  In this case to segments of the bars and, for the right legend item, a DIAMOND MARKER on the green plotted line.</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21</a:t>
            </a:fld>
            <a:endParaRPr lang="en-US" dirty="0"/>
          </a:p>
        </p:txBody>
      </p:sp>
    </p:spTree>
    <p:extLst>
      <p:ext uri="{BB962C8B-B14F-4D97-AF65-F5344CB8AC3E}">
        <p14:creationId xmlns:p14="http://schemas.microsoft.com/office/powerpoint/2010/main" val="3944382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contrast with the term “DATA LABEL” there is also the term “DATA VALUE”, which refers to numbers appearing near the plotted chart markers/points to indicate the actual value that marker/point represents.  To aid readers in evaluating the magnitude the marker/point represents.  </a:t>
            </a:r>
          </a:p>
          <a:p>
            <a:endParaRPr lang="en-US" dirty="0"/>
          </a:p>
          <a:p>
            <a:r>
              <a:rPr lang="en-US" dirty="0" smtClean="0"/>
              <a:t>Finally, a marker can also be associated with lines as seen in the green line here.  These help readers visually interpret line locations—since these markers are always positioned exactly over horizontal axis data labels.  </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22</a:t>
            </a:fld>
            <a:endParaRPr lang="en-US" dirty="0"/>
          </a:p>
        </p:txBody>
      </p:sp>
    </p:spTree>
    <p:extLst>
      <p:ext uri="{BB962C8B-B14F-4D97-AF65-F5344CB8AC3E}">
        <p14:creationId xmlns:p14="http://schemas.microsoft.com/office/powerpoint/2010/main" val="562696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there you have it – a vocabulary for talking about charts.  Except there’s one more to name…   NEXT SLIDE</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23</a:t>
            </a:fld>
            <a:endParaRPr lang="en-US" dirty="0"/>
          </a:p>
        </p:txBody>
      </p:sp>
    </p:spTree>
    <p:extLst>
      <p:ext uri="{BB962C8B-B14F-4D97-AF65-F5344CB8AC3E}">
        <p14:creationId xmlns:p14="http://schemas.microsoft.com/office/powerpoint/2010/main" val="12396013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24</a:t>
            </a:fld>
            <a:endParaRPr lang="en-US" dirty="0"/>
          </a:p>
        </p:txBody>
      </p:sp>
    </p:spTree>
    <p:extLst>
      <p:ext uri="{BB962C8B-B14F-4D97-AF65-F5344CB8AC3E}">
        <p14:creationId xmlns:p14="http://schemas.microsoft.com/office/powerpoint/2010/main" val="2055789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25</a:t>
            </a:fld>
            <a:endParaRPr lang="en-US" dirty="0"/>
          </a:p>
        </p:txBody>
      </p:sp>
    </p:spTree>
    <p:extLst>
      <p:ext uri="{BB962C8B-B14F-4D97-AF65-F5344CB8AC3E}">
        <p14:creationId xmlns:p14="http://schemas.microsoft.com/office/powerpoint/2010/main" val="3594252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I</a:t>
            </a:r>
            <a:r>
              <a:rPr lang="en-US" baseline="0" dirty="0" smtClean="0"/>
              <a:t> get</a:t>
            </a:r>
            <a:r>
              <a:rPr lang="en-US" dirty="0" smtClean="0"/>
              <a:t> to </a:t>
            </a:r>
            <a:r>
              <a:rPr lang="en-US" baseline="0" dirty="0" smtClean="0"/>
              <a:t>specific graphing guidelines—the meat of this presentation--I want</a:t>
            </a:r>
            <a:r>
              <a:rPr lang="en-US" dirty="0" smtClean="0"/>
              <a:t> </a:t>
            </a:r>
            <a:r>
              <a:rPr lang="en-US" baseline="0" dirty="0" smtClean="0"/>
              <a:t>to take you through an quick exercise in making a chart more useful for exploring data. This particular example begins with a chart that is relatively common—a chart representing movement through time (years) as categorical variables in a bar chart.  Not always the easiest way to compare multiple variables across time. So let’s see what can be done to make it more analytical-friendly.</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26</a:t>
            </a:fld>
            <a:endParaRPr lang="en-US" dirty="0"/>
          </a:p>
        </p:txBody>
      </p:sp>
    </p:spTree>
    <p:extLst>
      <p:ext uri="{BB962C8B-B14F-4D97-AF65-F5344CB8AC3E}">
        <p14:creationId xmlns:p14="http://schemas.microsoft.com/office/powerpoint/2010/main" val="31975540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27</a:t>
            </a:fld>
            <a:endParaRPr lang="en-US" dirty="0"/>
          </a:p>
        </p:txBody>
      </p:sp>
    </p:spTree>
    <p:extLst>
      <p:ext uri="{BB962C8B-B14F-4D97-AF65-F5344CB8AC3E}">
        <p14:creationId xmlns:p14="http://schemas.microsoft.com/office/powerpoint/2010/main" val="11530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28</a:t>
            </a:fld>
            <a:endParaRPr lang="en-US" dirty="0"/>
          </a:p>
        </p:txBody>
      </p:sp>
    </p:spTree>
    <p:extLst>
      <p:ext uri="{BB962C8B-B14F-4D97-AF65-F5344CB8AC3E}">
        <p14:creationId xmlns:p14="http://schemas.microsoft.com/office/powerpoint/2010/main" val="9449604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29</a:t>
            </a:fld>
            <a:endParaRPr lang="en-US" dirty="0"/>
          </a:p>
        </p:txBody>
      </p:sp>
    </p:spTree>
    <p:extLst>
      <p:ext uri="{BB962C8B-B14F-4D97-AF65-F5344CB8AC3E}">
        <p14:creationId xmlns:p14="http://schemas.microsoft.com/office/powerpoint/2010/main" val="958316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3</a:t>
            </a:fld>
            <a:endParaRPr lang="en-US" dirty="0"/>
          </a:p>
        </p:txBody>
      </p:sp>
    </p:spTree>
    <p:extLst>
      <p:ext uri="{BB962C8B-B14F-4D97-AF65-F5344CB8AC3E}">
        <p14:creationId xmlns:p14="http://schemas.microsoft.com/office/powerpoint/2010/main" val="13539756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30</a:t>
            </a:fld>
            <a:endParaRPr lang="en-US" dirty="0"/>
          </a:p>
        </p:txBody>
      </p:sp>
    </p:spTree>
    <p:extLst>
      <p:ext uri="{BB962C8B-B14F-4D97-AF65-F5344CB8AC3E}">
        <p14:creationId xmlns:p14="http://schemas.microsoft.com/office/powerpoint/2010/main" val="29891689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31</a:t>
            </a:fld>
            <a:endParaRPr lang="en-US" dirty="0"/>
          </a:p>
        </p:txBody>
      </p:sp>
    </p:spTree>
    <p:extLst>
      <p:ext uri="{BB962C8B-B14F-4D97-AF65-F5344CB8AC3E}">
        <p14:creationId xmlns:p14="http://schemas.microsoft.com/office/powerpoint/2010/main" val="35882607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32</a:t>
            </a:fld>
            <a:endParaRPr lang="en-US" dirty="0"/>
          </a:p>
        </p:txBody>
      </p:sp>
    </p:spTree>
    <p:extLst>
      <p:ext uri="{BB962C8B-B14F-4D97-AF65-F5344CB8AC3E}">
        <p14:creationId xmlns:p14="http://schemas.microsoft.com/office/powerpoint/2010/main" val="3813143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the final comparison.  Undoubtedly, executive directors and boards will find the bar chart more interesting in a slick annual report (it’s colorful and implies content and data and things being analyzed!!)  But for understanding the data quickly, the humble and sparse line chart is superior.</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33</a:t>
            </a:fld>
            <a:endParaRPr lang="en-US" dirty="0"/>
          </a:p>
        </p:txBody>
      </p:sp>
    </p:spTree>
    <p:extLst>
      <p:ext uri="{BB962C8B-B14F-4D97-AF65-F5344CB8AC3E}">
        <p14:creationId xmlns:p14="http://schemas.microsoft.com/office/powerpoint/2010/main" val="1021936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now we can get to basic good graphical practice</a:t>
            </a:r>
            <a:r>
              <a:rPr lang="en-US" baseline="0" dirty="0" smtClean="0"/>
              <a:t> guidelines. The best place to start is with neatness (meaning clarity and ease of readability for users). </a:t>
            </a:r>
          </a:p>
          <a:p>
            <a:endParaRPr lang="en-US" dirty="0" smtClean="0"/>
          </a:p>
          <a:p>
            <a:r>
              <a:rPr lang="en-US" baseline="0" dirty="0" smtClean="0"/>
              <a:t>These are published charts whose creators</a:t>
            </a:r>
            <a:r>
              <a:rPr lang="en-US" dirty="0" smtClean="0"/>
              <a:t> did not monitor and override their software packages in order to guarantee that readers would have clear labeling to work with.  </a:t>
            </a:r>
            <a:endParaRPr lang="en-US" baseline="0" dirty="0" smtClean="0"/>
          </a:p>
          <a:p>
            <a:endParaRPr lang="en-US" dirty="0"/>
          </a:p>
          <a:p>
            <a:r>
              <a:rPr lang="en-US" baseline="0" dirty="0" smtClean="0"/>
              <a:t>DO NOT rely on statistical software packages to render clear and neat results.  Very often programmers are unaware of good graphical design.</a:t>
            </a:r>
          </a:p>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34</a:t>
            </a:fld>
            <a:endParaRPr lang="en-US" dirty="0"/>
          </a:p>
        </p:txBody>
      </p:sp>
    </p:spTree>
    <p:extLst>
      <p:ext uri="{BB962C8B-B14F-4D97-AF65-F5344CB8AC3E}">
        <p14:creationId xmlns:p14="http://schemas.microsoft.com/office/powerpoint/2010/main" val="27613941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a:t>
            </a:r>
          </a:p>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35</a:t>
            </a:fld>
            <a:endParaRPr lang="en-US" dirty="0"/>
          </a:p>
        </p:txBody>
      </p:sp>
    </p:spTree>
    <p:extLst>
      <p:ext uri="{BB962C8B-B14F-4D97-AF65-F5344CB8AC3E}">
        <p14:creationId xmlns:p14="http://schemas.microsoft.com/office/powerpoint/2010/main" val="32326842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Incidentally, the stacked bars in the prior slide are inherently difficult to DECODE i.e., visually estimate magnitudes.</a:t>
            </a:r>
          </a:p>
          <a:p>
            <a:endParaRPr lang="en-US" dirty="0"/>
          </a:p>
          <a:p>
            <a:r>
              <a:rPr lang="en-US" dirty="0" smtClean="0"/>
              <a:t>ASK QUESTIONS </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36</a:t>
            </a:fld>
            <a:endParaRPr lang="en-US" dirty="0"/>
          </a:p>
        </p:txBody>
      </p:sp>
    </p:spTree>
    <p:extLst>
      <p:ext uri="{BB962C8B-B14F-4D97-AF65-F5344CB8AC3E}">
        <p14:creationId xmlns:p14="http://schemas.microsoft.com/office/powerpoint/2010/main" val="6916328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37</a:t>
            </a:fld>
            <a:endParaRPr lang="en-US" dirty="0"/>
          </a:p>
        </p:txBody>
      </p:sp>
    </p:spTree>
    <p:extLst>
      <p:ext uri="{BB962C8B-B14F-4D97-AF65-F5344CB8AC3E}">
        <p14:creationId xmlns:p14="http://schemas.microsoft.com/office/powerpoint/2010/main" val="38925324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the left you can see that charts showing aggregate values by variable (and variable values) can be useful if readers</a:t>
            </a:r>
            <a:r>
              <a:rPr lang="en-US" baseline="0" dirty="0" smtClean="0"/>
              <a:t> are interested in all respondents as whole. </a:t>
            </a:r>
            <a:r>
              <a:rPr lang="en-US" dirty="0" smtClean="0"/>
              <a:t>Including the </a:t>
            </a:r>
            <a:r>
              <a:rPr lang="en-US" baseline="0" dirty="0" smtClean="0"/>
              <a:t>charts in the right 3 columns makes the reader’s work easier by providing a consistent baseline for each set of bars, something missing in the segmented bars in the left column.</a:t>
            </a:r>
          </a:p>
          <a:p>
            <a:endParaRPr lang="en-US" dirty="0"/>
          </a:p>
          <a:p>
            <a:r>
              <a:rPr lang="en-US" dirty="0" smtClean="0"/>
              <a:t>AGAIN, THE USER CAN INTERPRET THE DATA FOR THEMSELVES WHEN THEY ARE CLEARLY REPRESENTED.</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38</a:t>
            </a:fld>
            <a:endParaRPr lang="en-US" dirty="0"/>
          </a:p>
        </p:txBody>
      </p:sp>
    </p:spTree>
    <p:extLst>
      <p:ext uri="{BB962C8B-B14F-4D97-AF65-F5344CB8AC3E}">
        <p14:creationId xmlns:p14="http://schemas.microsoft.com/office/powerpoint/2010/main" val="12128309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chart is from the What Works website from a few years back.  It has several bad features, one I list here and others I’ll address in the next slide.</a:t>
            </a:r>
          </a:p>
          <a:p>
            <a:endParaRPr lang="en-US" dirty="0"/>
          </a:p>
          <a:p>
            <a:r>
              <a:rPr lang="en-US" dirty="0" smtClean="0"/>
              <a:t>But first, BEWARE OF software companies and their programmers. They are almost always graphically and numerically illiterate. </a:t>
            </a:r>
          </a:p>
          <a:p>
            <a:endParaRPr lang="en-US" dirty="0"/>
          </a:p>
          <a:p>
            <a:r>
              <a:rPr lang="en-US" dirty="0" smtClean="0"/>
              <a:t>A main problem with the slide is that the long axis labels (almost sentences) obscure the lengths of the blue bars—or at least make the reader’s eyes struggle separating the two.</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39</a:t>
            </a:fld>
            <a:endParaRPr lang="en-US" dirty="0"/>
          </a:p>
        </p:txBody>
      </p:sp>
    </p:spTree>
    <p:extLst>
      <p:ext uri="{BB962C8B-B14F-4D97-AF65-F5344CB8AC3E}">
        <p14:creationId xmlns:p14="http://schemas.microsoft.com/office/powerpoint/2010/main" val="2604381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William Cleveland is an engineer who worked at AT &amp; T Laboratories and published two very exacting books on statistical chart design.  His is a good source for thinking of the technical reasons for some of the graphing guidelines.</a:t>
            </a:r>
          </a:p>
          <a:p>
            <a:endParaRPr lang="en-US" dirty="0"/>
          </a:p>
          <a:p>
            <a:r>
              <a:rPr lang="en-US" dirty="0" smtClean="0"/>
              <a:t>Edward Tufte is known more for his critiques of graphs in newspapers and print media, in particular artistic exaggerations and distortions of data in graphs.  He has been giving workshops nationwide for some years on his ideas about clarity and beauty in graphical data representation.</a:t>
            </a:r>
          </a:p>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4</a:t>
            </a:fld>
            <a:endParaRPr lang="en-US" dirty="0"/>
          </a:p>
        </p:txBody>
      </p:sp>
    </p:spTree>
    <p:extLst>
      <p:ext uri="{BB962C8B-B14F-4D97-AF65-F5344CB8AC3E}">
        <p14:creationId xmlns:p14="http://schemas.microsoft.com/office/powerpoint/2010/main" val="21701960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40</a:t>
            </a:fld>
            <a:endParaRPr lang="en-US" dirty="0"/>
          </a:p>
        </p:txBody>
      </p:sp>
    </p:spTree>
    <p:extLst>
      <p:ext uri="{BB962C8B-B14F-4D97-AF65-F5344CB8AC3E}">
        <p14:creationId xmlns:p14="http://schemas.microsoft.com/office/powerpoint/2010/main" val="2815570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chart violates the guideline to separate axis labels from the data area. But it</a:t>
            </a:r>
            <a:r>
              <a:rPr lang="en-US" baseline="0" dirty="0" smtClean="0"/>
              <a:t> does illustrate</a:t>
            </a:r>
            <a:r>
              <a:rPr lang="en-US" dirty="0" smtClean="0"/>
              <a:t> </a:t>
            </a:r>
            <a:r>
              <a:rPr lang="en-US" baseline="0" dirty="0" smtClean="0"/>
              <a:t>a perfectly legitimate technique—inserting annotations or narratives inside the data rectangle.</a:t>
            </a:r>
          </a:p>
          <a:p>
            <a:endParaRPr lang="en-US" baseline="0" dirty="0" smtClean="0"/>
          </a:p>
          <a:p>
            <a:r>
              <a:rPr lang="en-US" baseline="0" dirty="0" smtClean="0"/>
              <a:t>ALSO,</a:t>
            </a:r>
            <a:r>
              <a:rPr lang="en-US" dirty="0" smtClean="0"/>
              <a:t> d</a:t>
            </a:r>
            <a:r>
              <a:rPr lang="en-US" baseline="0" dirty="0" smtClean="0"/>
              <a:t>on’t use color-fading to represent magnitude/quantity. Leave that work to the axes and bars.</a:t>
            </a:r>
          </a:p>
          <a:p>
            <a:endParaRPr lang="en-US" baseline="0" dirty="0" smtClean="0"/>
          </a:p>
        </p:txBody>
      </p:sp>
      <p:sp>
        <p:nvSpPr>
          <p:cNvPr id="4" name="Slide Number Placeholder 3"/>
          <p:cNvSpPr>
            <a:spLocks noGrp="1"/>
          </p:cNvSpPr>
          <p:nvPr>
            <p:ph type="sldNum" sz="quarter" idx="10"/>
          </p:nvPr>
        </p:nvSpPr>
        <p:spPr/>
        <p:txBody>
          <a:bodyPr/>
          <a:lstStyle/>
          <a:p>
            <a:fld id="{80F9C75D-04B4-42AB-82B4-29C629399695}" type="slidenum">
              <a:rPr lang="en-US" smtClean="0"/>
              <a:pPr/>
              <a:t>41</a:t>
            </a:fld>
            <a:endParaRPr lang="en-US" dirty="0"/>
          </a:p>
        </p:txBody>
      </p:sp>
    </p:spTree>
    <p:extLst>
      <p:ext uri="{BB962C8B-B14F-4D97-AF65-F5344CB8AC3E}">
        <p14:creationId xmlns:p14="http://schemas.microsoft.com/office/powerpoint/2010/main" val="1825656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42</a:t>
            </a:fld>
            <a:endParaRPr lang="en-US" dirty="0"/>
          </a:p>
        </p:txBody>
      </p:sp>
    </p:spTree>
    <p:extLst>
      <p:ext uri="{BB962C8B-B14F-4D97-AF65-F5344CB8AC3E}">
        <p14:creationId xmlns:p14="http://schemas.microsoft.com/office/powerpoint/2010/main" val="36369237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43</a:t>
            </a:fld>
            <a:endParaRPr lang="en-US" dirty="0"/>
          </a:p>
        </p:txBody>
      </p:sp>
    </p:spTree>
    <p:extLst>
      <p:ext uri="{BB962C8B-B14F-4D97-AF65-F5344CB8AC3E}">
        <p14:creationId xmlns:p14="http://schemas.microsoft.com/office/powerpoint/2010/main" val="25901422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44</a:t>
            </a:fld>
            <a:endParaRPr lang="en-US" dirty="0"/>
          </a:p>
        </p:txBody>
      </p:sp>
    </p:spTree>
    <p:extLst>
      <p:ext uri="{BB962C8B-B14F-4D97-AF65-F5344CB8AC3E}">
        <p14:creationId xmlns:p14="http://schemas.microsoft.com/office/powerpoint/2010/main" val="785168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45</a:t>
            </a:fld>
            <a:endParaRPr lang="en-US" dirty="0"/>
          </a:p>
        </p:txBody>
      </p:sp>
    </p:spTree>
    <p:extLst>
      <p:ext uri="{BB962C8B-B14F-4D97-AF65-F5344CB8AC3E}">
        <p14:creationId xmlns:p14="http://schemas.microsoft.com/office/powerpoint/2010/main" val="30463327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46</a:t>
            </a:fld>
            <a:endParaRPr lang="en-US" dirty="0"/>
          </a:p>
        </p:txBody>
      </p:sp>
    </p:spTree>
    <p:extLst>
      <p:ext uri="{BB962C8B-B14F-4D97-AF65-F5344CB8AC3E}">
        <p14:creationId xmlns:p14="http://schemas.microsoft.com/office/powerpoint/2010/main" val="23007321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47</a:t>
            </a:fld>
            <a:endParaRPr lang="en-US" dirty="0"/>
          </a:p>
        </p:txBody>
      </p:sp>
    </p:spTree>
    <p:extLst>
      <p:ext uri="{BB962C8B-B14F-4D97-AF65-F5344CB8AC3E}">
        <p14:creationId xmlns:p14="http://schemas.microsoft.com/office/powerpoint/2010/main" val="36980629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see that probably the door is equal to about 8 stacks of coins – quite a distortion of the data.  Then again flashy exaggeration is the goal of marketing firms and public relations professionals.</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48</a:t>
            </a:fld>
            <a:endParaRPr lang="en-US" dirty="0"/>
          </a:p>
        </p:txBody>
      </p:sp>
    </p:spTree>
    <p:extLst>
      <p:ext uri="{BB962C8B-B14F-4D97-AF65-F5344CB8AC3E}">
        <p14:creationId xmlns:p14="http://schemas.microsoft.com/office/powerpoint/2010/main" val="26655833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49</a:t>
            </a:fld>
            <a:endParaRPr lang="en-US" dirty="0"/>
          </a:p>
        </p:txBody>
      </p:sp>
    </p:spTree>
    <p:extLst>
      <p:ext uri="{BB962C8B-B14F-4D97-AF65-F5344CB8AC3E}">
        <p14:creationId xmlns:p14="http://schemas.microsoft.com/office/powerpoint/2010/main" val="2953190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Howard Wainer is a favorite statistical writer of mine. His books are somewhat similar to Tufte’s, but he also tends to write about more analytical problems—and about STATISTICAL THINKING REALLY.  He shows how useful graphs help us tackle these problems and think statistically.</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5</a:t>
            </a:fld>
            <a:endParaRPr lang="en-US" dirty="0"/>
          </a:p>
        </p:txBody>
      </p:sp>
    </p:spTree>
    <p:extLst>
      <p:ext uri="{BB962C8B-B14F-4D97-AF65-F5344CB8AC3E}">
        <p14:creationId xmlns:p14="http://schemas.microsoft.com/office/powerpoint/2010/main" val="36766461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50</a:t>
            </a:fld>
            <a:endParaRPr lang="en-US" dirty="0"/>
          </a:p>
        </p:txBody>
      </p:sp>
    </p:spTree>
    <p:extLst>
      <p:ext uri="{BB962C8B-B14F-4D97-AF65-F5344CB8AC3E}">
        <p14:creationId xmlns:p14="http://schemas.microsoft.com/office/powerpoint/2010/main" val="20682344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51</a:t>
            </a:fld>
            <a:endParaRPr lang="en-US" dirty="0"/>
          </a:p>
        </p:txBody>
      </p:sp>
    </p:spTree>
    <p:extLst>
      <p:ext uri="{BB962C8B-B14F-4D97-AF65-F5344CB8AC3E}">
        <p14:creationId xmlns:p14="http://schemas.microsoft.com/office/powerpoint/2010/main" val="3342226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52</a:t>
            </a:fld>
            <a:endParaRPr lang="en-US" dirty="0"/>
          </a:p>
        </p:txBody>
      </p:sp>
    </p:spTree>
    <p:extLst>
      <p:ext uri="{BB962C8B-B14F-4D97-AF65-F5344CB8AC3E}">
        <p14:creationId xmlns:p14="http://schemas.microsoft.com/office/powerpoint/2010/main" val="11665933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53</a:t>
            </a:fld>
            <a:endParaRPr lang="en-US" dirty="0"/>
          </a:p>
        </p:txBody>
      </p:sp>
    </p:spTree>
    <p:extLst>
      <p:ext uri="{BB962C8B-B14F-4D97-AF65-F5344CB8AC3E}">
        <p14:creationId xmlns:p14="http://schemas.microsoft.com/office/powerpoint/2010/main" val="5663995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54</a:t>
            </a:fld>
            <a:endParaRPr lang="en-US" dirty="0"/>
          </a:p>
        </p:txBody>
      </p:sp>
    </p:spTree>
    <p:extLst>
      <p:ext uri="{BB962C8B-B14F-4D97-AF65-F5344CB8AC3E}">
        <p14:creationId xmlns:p14="http://schemas.microsoft.com/office/powerpoint/2010/main" val="27795819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55</a:t>
            </a:fld>
            <a:endParaRPr lang="en-US" dirty="0"/>
          </a:p>
        </p:txBody>
      </p:sp>
    </p:spTree>
    <p:extLst>
      <p:ext uri="{BB962C8B-B14F-4D97-AF65-F5344CB8AC3E}">
        <p14:creationId xmlns:p14="http://schemas.microsoft.com/office/powerpoint/2010/main" val="22489295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56</a:t>
            </a:fld>
            <a:endParaRPr lang="en-US" dirty="0"/>
          </a:p>
        </p:txBody>
      </p:sp>
    </p:spTree>
    <p:extLst>
      <p:ext uri="{BB962C8B-B14F-4D97-AF65-F5344CB8AC3E}">
        <p14:creationId xmlns:p14="http://schemas.microsoft.com/office/powerpoint/2010/main" val="41997094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57</a:t>
            </a:fld>
            <a:endParaRPr lang="en-US" dirty="0"/>
          </a:p>
        </p:txBody>
      </p:sp>
    </p:spTree>
    <p:extLst>
      <p:ext uri="{BB962C8B-B14F-4D97-AF65-F5344CB8AC3E}">
        <p14:creationId xmlns:p14="http://schemas.microsoft.com/office/powerpoint/2010/main" val="32595607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58</a:t>
            </a:fld>
            <a:endParaRPr lang="en-US" dirty="0"/>
          </a:p>
        </p:txBody>
      </p:sp>
    </p:spTree>
    <p:extLst>
      <p:ext uri="{BB962C8B-B14F-4D97-AF65-F5344CB8AC3E}">
        <p14:creationId xmlns:p14="http://schemas.microsoft.com/office/powerpoint/2010/main" val="32503321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59</a:t>
            </a:fld>
            <a:endParaRPr lang="en-US" dirty="0"/>
          </a:p>
        </p:txBody>
      </p:sp>
    </p:spTree>
    <p:extLst>
      <p:ext uri="{BB962C8B-B14F-4D97-AF65-F5344CB8AC3E}">
        <p14:creationId xmlns:p14="http://schemas.microsoft.com/office/powerpoint/2010/main" val="2331313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Dona Wong’s book is a style guide for creating clear and consistent statistical graphs. Hers is a good book to begin with for the do’s and don’ts for clarity, issues of formatting, use of color, font choices, and so on.</a:t>
            </a:r>
          </a:p>
          <a:p>
            <a:endParaRPr lang="en-US" dirty="0"/>
          </a:p>
          <a:p>
            <a:r>
              <a:rPr lang="en-US" dirty="0" smtClean="0"/>
              <a:t>Stephen Few became an expert in dashboard design in the early 2000’s and is pretty much the major critic of statistical software companies and their repeated and unending</a:t>
            </a:r>
            <a:r>
              <a:rPr lang="en-US" baseline="0" dirty="0" smtClean="0"/>
              <a:t> </a:t>
            </a:r>
            <a:r>
              <a:rPr lang="en-US" dirty="0" smtClean="0"/>
              <a:t>use of poor design principles in their products.  His book covers this whole arena very thoroughly—definitely worth looking at.</a:t>
            </a:r>
          </a:p>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6</a:t>
            </a:fld>
            <a:endParaRPr lang="en-US" dirty="0"/>
          </a:p>
        </p:txBody>
      </p:sp>
    </p:spTree>
    <p:extLst>
      <p:ext uri="{BB962C8B-B14F-4D97-AF65-F5344CB8AC3E}">
        <p14:creationId xmlns:p14="http://schemas.microsoft.com/office/powerpoint/2010/main" val="21616836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60</a:t>
            </a:fld>
            <a:endParaRPr lang="en-US" dirty="0"/>
          </a:p>
        </p:txBody>
      </p:sp>
    </p:spTree>
    <p:extLst>
      <p:ext uri="{BB962C8B-B14F-4D97-AF65-F5344CB8AC3E}">
        <p14:creationId xmlns:p14="http://schemas.microsoft.com/office/powerpoint/2010/main" val="31971514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61</a:t>
            </a:fld>
            <a:endParaRPr lang="en-US" dirty="0"/>
          </a:p>
        </p:txBody>
      </p:sp>
    </p:spTree>
    <p:extLst>
      <p:ext uri="{BB962C8B-B14F-4D97-AF65-F5344CB8AC3E}">
        <p14:creationId xmlns:p14="http://schemas.microsoft.com/office/powerpoint/2010/main" val="36875500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Better to use data labels adjacent to lines and omit legend.  THE MAIN POINT IS PAY ATTENTION TO READABILITY.  This designer did not</a:t>
            </a:r>
            <a:r>
              <a:rPr lang="en-US" dirty="0" smtClean="0"/>
              <a:t>. </a:t>
            </a:r>
          </a:p>
          <a:p>
            <a:endParaRPr lang="en-US" dirty="0"/>
          </a:p>
          <a:p>
            <a:r>
              <a:rPr lang="en-US" dirty="0" smtClean="0"/>
              <a:t>Let’s see if this problem can be cleaned up.</a:t>
            </a:r>
            <a:endParaRPr lang="en-US" dirty="0"/>
          </a:p>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62</a:t>
            </a:fld>
            <a:endParaRPr lang="en-US" dirty="0"/>
          </a:p>
        </p:txBody>
      </p:sp>
    </p:spTree>
    <p:extLst>
      <p:ext uri="{BB962C8B-B14F-4D97-AF65-F5344CB8AC3E}">
        <p14:creationId xmlns:p14="http://schemas.microsoft.com/office/powerpoint/2010/main" val="36523658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63</a:t>
            </a:fld>
            <a:endParaRPr lang="en-US" dirty="0"/>
          </a:p>
        </p:txBody>
      </p:sp>
    </p:spTree>
    <p:extLst>
      <p:ext uri="{BB962C8B-B14F-4D97-AF65-F5344CB8AC3E}">
        <p14:creationId xmlns:p14="http://schemas.microsoft.com/office/powerpoint/2010/main" val="11027765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64</a:t>
            </a:fld>
            <a:endParaRPr lang="en-US" dirty="0"/>
          </a:p>
        </p:txBody>
      </p:sp>
    </p:spTree>
    <p:extLst>
      <p:ext uri="{BB962C8B-B14F-4D97-AF65-F5344CB8AC3E}">
        <p14:creationId xmlns:p14="http://schemas.microsoft.com/office/powerpoint/2010/main" val="28348109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bar chart’s main problem is readability</a:t>
            </a:r>
            <a:r>
              <a:rPr lang="en-US" baseline="0" dirty="0" smtClean="0"/>
              <a:t> / decipherability.  10 categories by 5 measures on 1 chart!!</a:t>
            </a:r>
          </a:p>
          <a:p>
            <a:endParaRPr lang="en-US" baseline="0" dirty="0" smtClean="0"/>
          </a:p>
          <a:p>
            <a:r>
              <a:rPr lang="en-US" baseline="0" dirty="0" smtClean="0"/>
              <a:t>Still, they were thoughtful enough to list categories in the legend to match the data.</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65</a:t>
            </a:fld>
            <a:endParaRPr lang="en-US" dirty="0"/>
          </a:p>
        </p:txBody>
      </p:sp>
    </p:spTree>
    <p:extLst>
      <p:ext uri="{BB962C8B-B14F-4D97-AF65-F5344CB8AC3E}">
        <p14:creationId xmlns:p14="http://schemas.microsoft.com/office/powerpoint/2010/main" val="34888655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Nowadays there is a trend, a positive one I think, to make charts a bit less stuffy and more informal—at least in final publications.  So now chart titles contain conclusions analysts want audiences to hear about.</a:t>
            </a:r>
          </a:p>
          <a:p>
            <a:endParaRPr lang="en-US" dirty="0"/>
          </a:p>
          <a:p>
            <a:r>
              <a:rPr lang="en-US" dirty="0" smtClean="0"/>
              <a:t>At the same time, if published charts are also meant to permit review of claims and other exploration of data, they still need the basics—like what the measures are, what the units are, what the data source is, has income adjusted for inflation, does the chart use a logarithmic scale, etc. etc.</a:t>
            </a:r>
          </a:p>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66</a:t>
            </a:fld>
            <a:endParaRPr lang="en-US" dirty="0"/>
          </a:p>
        </p:txBody>
      </p:sp>
    </p:spTree>
    <p:extLst>
      <p:ext uri="{BB962C8B-B14F-4D97-AF65-F5344CB8AC3E}">
        <p14:creationId xmlns:p14="http://schemas.microsoft.com/office/powerpoint/2010/main" val="41191954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chart I showed earlier, but I show it due to the conclusions expressed in the chart title.  </a:t>
            </a:r>
          </a:p>
          <a:p>
            <a:endParaRPr lang="en-US" dirty="0"/>
          </a:p>
          <a:p>
            <a:r>
              <a:rPr lang="en-US" dirty="0" smtClean="0"/>
              <a:t>Here </a:t>
            </a:r>
            <a:r>
              <a:rPr lang="en-US" dirty="0"/>
              <a:t>a more complete conclusion would be “Since 1979, wages for college-educated improved moderately; other workers declined with HS dropouts declining by 40</a:t>
            </a:r>
            <a:r>
              <a:rPr lang="en-US" dirty="0" smtClean="0"/>
              <a: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67</a:t>
            </a:fld>
            <a:endParaRPr lang="en-US" dirty="0"/>
          </a:p>
        </p:txBody>
      </p:sp>
    </p:spTree>
    <p:extLst>
      <p:ext uri="{BB962C8B-B14F-4D97-AF65-F5344CB8AC3E}">
        <p14:creationId xmlns:p14="http://schemas.microsoft.com/office/powerpoint/2010/main" val="38303385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include this chart maybe for a quick discussion. Perhaps for less clutter, more white space??, the designers show the units (percentage) in the left category only.  </a:t>
            </a:r>
          </a:p>
          <a:p>
            <a:endParaRPr lang="en-US" dirty="0"/>
          </a:p>
          <a:p>
            <a:r>
              <a:rPr lang="en-US" dirty="0" smtClean="0"/>
              <a:t>Maybe standards for graphs are becoming more lax—and readers will begin to learn that this is a sort of short-hand.  However, right now this labeling is ambiguous.</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68</a:t>
            </a:fld>
            <a:endParaRPr lang="en-US" dirty="0"/>
          </a:p>
        </p:txBody>
      </p:sp>
    </p:spTree>
    <p:extLst>
      <p:ext uri="{BB962C8B-B14F-4D97-AF65-F5344CB8AC3E}">
        <p14:creationId xmlns:p14="http://schemas.microsoft.com/office/powerpoint/2010/main" val="325167636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I’ve presented is the selection / sample of graphing guidelines I thought might be a good introduction.  There is a lot more material in this area, some of which I list here.</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69</a:t>
            </a:fld>
            <a:endParaRPr lang="en-US" dirty="0"/>
          </a:p>
        </p:txBody>
      </p:sp>
    </p:spTree>
    <p:extLst>
      <p:ext uri="{BB962C8B-B14F-4D97-AF65-F5344CB8AC3E}">
        <p14:creationId xmlns:p14="http://schemas.microsoft.com/office/powerpoint/2010/main" val="3691864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begin I’ll be explaining the general theory or reasoning behind principles of good graphing practices.  This theory is built on some basic reasons for using graphs at all.</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7</a:t>
            </a:fld>
            <a:endParaRPr lang="en-US" dirty="0"/>
          </a:p>
        </p:txBody>
      </p:sp>
    </p:spTree>
    <p:extLst>
      <p:ext uri="{BB962C8B-B14F-4D97-AF65-F5344CB8AC3E}">
        <p14:creationId xmlns:p14="http://schemas.microsoft.com/office/powerpoint/2010/main" val="163276918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70</a:t>
            </a:fld>
            <a:endParaRPr lang="en-US" dirty="0"/>
          </a:p>
        </p:txBody>
      </p:sp>
    </p:spTree>
    <p:extLst>
      <p:ext uri="{BB962C8B-B14F-4D97-AF65-F5344CB8AC3E}">
        <p14:creationId xmlns:p14="http://schemas.microsoft.com/office/powerpoint/2010/main" val="41400449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a:t>
            </a:r>
          </a:p>
          <a:p>
            <a:endParaRPr lang="en-US" dirty="0"/>
          </a:p>
          <a:p>
            <a:r>
              <a:rPr lang="en-US" dirty="0" smtClean="0"/>
              <a:t>READ </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71</a:t>
            </a:fld>
            <a:endParaRPr lang="en-US" dirty="0"/>
          </a:p>
        </p:txBody>
      </p:sp>
    </p:spTree>
    <p:extLst>
      <p:ext uri="{BB962C8B-B14F-4D97-AF65-F5344CB8AC3E}">
        <p14:creationId xmlns:p14="http://schemas.microsoft.com/office/powerpoint/2010/main" val="135885567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72</a:t>
            </a:fld>
            <a:endParaRPr lang="en-US" dirty="0"/>
          </a:p>
        </p:txBody>
      </p:sp>
    </p:spTree>
    <p:extLst>
      <p:ext uri="{BB962C8B-B14F-4D97-AF65-F5344CB8AC3E}">
        <p14:creationId xmlns:p14="http://schemas.microsoft.com/office/powerpoint/2010/main" val="137592083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73</a:t>
            </a:fld>
            <a:endParaRPr lang="en-US" dirty="0"/>
          </a:p>
        </p:txBody>
      </p:sp>
    </p:spTree>
    <p:extLst>
      <p:ext uri="{BB962C8B-B14F-4D97-AF65-F5344CB8AC3E}">
        <p14:creationId xmlns:p14="http://schemas.microsoft.com/office/powerpoint/2010/main" val="61403575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74</a:t>
            </a:fld>
            <a:endParaRPr lang="en-US" dirty="0"/>
          </a:p>
        </p:txBody>
      </p:sp>
    </p:spTree>
    <p:extLst>
      <p:ext uri="{BB962C8B-B14F-4D97-AF65-F5344CB8AC3E}">
        <p14:creationId xmlns:p14="http://schemas.microsoft.com/office/powerpoint/2010/main" val="249645815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75</a:t>
            </a:fld>
            <a:endParaRPr lang="en-US" dirty="0"/>
          </a:p>
        </p:txBody>
      </p:sp>
    </p:spTree>
    <p:extLst>
      <p:ext uri="{BB962C8B-B14F-4D97-AF65-F5344CB8AC3E}">
        <p14:creationId xmlns:p14="http://schemas.microsoft.com/office/powerpoint/2010/main" val="132909739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76</a:t>
            </a:fld>
            <a:endParaRPr lang="en-US" dirty="0"/>
          </a:p>
        </p:txBody>
      </p:sp>
    </p:spTree>
    <p:extLst>
      <p:ext uri="{BB962C8B-B14F-4D97-AF65-F5344CB8AC3E}">
        <p14:creationId xmlns:p14="http://schemas.microsoft.com/office/powerpoint/2010/main" val="151921788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77</a:t>
            </a:fld>
            <a:endParaRPr lang="en-US" dirty="0"/>
          </a:p>
        </p:txBody>
      </p:sp>
    </p:spTree>
    <p:extLst>
      <p:ext uri="{BB962C8B-B14F-4D97-AF65-F5344CB8AC3E}">
        <p14:creationId xmlns:p14="http://schemas.microsoft.com/office/powerpoint/2010/main" val="280972414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78</a:t>
            </a:fld>
            <a:endParaRPr lang="en-US" dirty="0"/>
          </a:p>
        </p:txBody>
      </p:sp>
    </p:spTree>
    <p:extLst>
      <p:ext uri="{BB962C8B-B14F-4D97-AF65-F5344CB8AC3E}">
        <p14:creationId xmlns:p14="http://schemas.microsoft.com/office/powerpoint/2010/main" val="289797874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79</a:t>
            </a:fld>
            <a:endParaRPr lang="en-US" dirty="0"/>
          </a:p>
        </p:txBody>
      </p:sp>
    </p:spTree>
    <p:extLst>
      <p:ext uri="{BB962C8B-B14F-4D97-AF65-F5344CB8AC3E}">
        <p14:creationId xmlns:p14="http://schemas.microsoft.com/office/powerpoint/2010/main" val="1977595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8</a:t>
            </a:fld>
            <a:endParaRPr lang="en-US" dirty="0"/>
          </a:p>
        </p:txBody>
      </p:sp>
    </p:spTree>
    <p:extLst>
      <p:ext uri="{BB962C8B-B14F-4D97-AF65-F5344CB8AC3E}">
        <p14:creationId xmlns:p14="http://schemas.microsoft.com/office/powerpoint/2010/main" val="42957170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80</a:t>
            </a:fld>
            <a:endParaRPr lang="en-US" dirty="0"/>
          </a:p>
        </p:txBody>
      </p:sp>
    </p:spTree>
    <p:extLst>
      <p:ext uri="{BB962C8B-B14F-4D97-AF65-F5344CB8AC3E}">
        <p14:creationId xmlns:p14="http://schemas.microsoft.com/office/powerpoint/2010/main" val="73004842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81</a:t>
            </a:fld>
            <a:endParaRPr lang="en-US" dirty="0"/>
          </a:p>
        </p:txBody>
      </p:sp>
    </p:spTree>
    <p:extLst>
      <p:ext uri="{BB962C8B-B14F-4D97-AF65-F5344CB8AC3E}">
        <p14:creationId xmlns:p14="http://schemas.microsoft.com/office/powerpoint/2010/main" val="127581754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82</a:t>
            </a:fld>
            <a:endParaRPr lang="en-US" dirty="0"/>
          </a:p>
        </p:txBody>
      </p:sp>
    </p:spTree>
    <p:extLst>
      <p:ext uri="{BB962C8B-B14F-4D97-AF65-F5344CB8AC3E}">
        <p14:creationId xmlns:p14="http://schemas.microsoft.com/office/powerpoint/2010/main" val="23726167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83</a:t>
            </a:fld>
            <a:endParaRPr lang="en-US" dirty="0"/>
          </a:p>
        </p:txBody>
      </p:sp>
    </p:spTree>
    <p:extLst>
      <p:ext uri="{BB962C8B-B14F-4D97-AF65-F5344CB8AC3E}">
        <p14:creationId xmlns:p14="http://schemas.microsoft.com/office/powerpoint/2010/main" val="7423741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84</a:t>
            </a:fld>
            <a:endParaRPr lang="en-US" dirty="0"/>
          </a:p>
        </p:txBody>
      </p:sp>
    </p:spTree>
    <p:extLst>
      <p:ext uri="{BB962C8B-B14F-4D97-AF65-F5344CB8AC3E}">
        <p14:creationId xmlns:p14="http://schemas.microsoft.com/office/powerpoint/2010/main" val="88998531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85</a:t>
            </a:fld>
            <a:endParaRPr lang="en-US" dirty="0"/>
          </a:p>
        </p:txBody>
      </p:sp>
    </p:spTree>
    <p:extLst>
      <p:ext uri="{BB962C8B-B14F-4D97-AF65-F5344CB8AC3E}">
        <p14:creationId xmlns:p14="http://schemas.microsoft.com/office/powerpoint/2010/main" val="136432105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86</a:t>
            </a:fld>
            <a:endParaRPr lang="en-US" dirty="0"/>
          </a:p>
        </p:txBody>
      </p:sp>
    </p:spTree>
    <p:extLst>
      <p:ext uri="{BB962C8B-B14F-4D97-AF65-F5344CB8AC3E}">
        <p14:creationId xmlns:p14="http://schemas.microsoft.com/office/powerpoint/2010/main" val="93422974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87</a:t>
            </a:fld>
            <a:endParaRPr lang="en-US" dirty="0"/>
          </a:p>
        </p:txBody>
      </p:sp>
    </p:spTree>
    <p:extLst>
      <p:ext uri="{BB962C8B-B14F-4D97-AF65-F5344CB8AC3E}">
        <p14:creationId xmlns:p14="http://schemas.microsoft.com/office/powerpoint/2010/main" val="380288937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88</a:t>
            </a:fld>
            <a:endParaRPr lang="en-US" dirty="0"/>
          </a:p>
        </p:txBody>
      </p:sp>
    </p:spTree>
    <p:extLst>
      <p:ext uri="{BB962C8B-B14F-4D97-AF65-F5344CB8AC3E}">
        <p14:creationId xmlns:p14="http://schemas.microsoft.com/office/powerpoint/2010/main" val="260935179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89</a:t>
            </a:fld>
            <a:endParaRPr lang="en-US" dirty="0"/>
          </a:p>
        </p:txBody>
      </p:sp>
    </p:spTree>
    <p:extLst>
      <p:ext uri="{BB962C8B-B14F-4D97-AF65-F5344CB8AC3E}">
        <p14:creationId xmlns:p14="http://schemas.microsoft.com/office/powerpoint/2010/main" val="2042389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9</a:t>
            </a:fld>
            <a:endParaRPr lang="en-US" dirty="0"/>
          </a:p>
        </p:txBody>
      </p:sp>
    </p:spTree>
    <p:extLst>
      <p:ext uri="{BB962C8B-B14F-4D97-AF65-F5344CB8AC3E}">
        <p14:creationId xmlns:p14="http://schemas.microsoft.com/office/powerpoint/2010/main" val="364456326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90</a:t>
            </a:fld>
            <a:endParaRPr lang="en-US" dirty="0"/>
          </a:p>
        </p:txBody>
      </p:sp>
    </p:spTree>
    <p:extLst>
      <p:ext uri="{BB962C8B-B14F-4D97-AF65-F5344CB8AC3E}">
        <p14:creationId xmlns:p14="http://schemas.microsoft.com/office/powerpoint/2010/main" val="214835177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91</a:t>
            </a:fld>
            <a:endParaRPr lang="en-US" dirty="0"/>
          </a:p>
        </p:txBody>
      </p:sp>
    </p:spTree>
    <p:extLst>
      <p:ext uri="{BB962C8B-B14F-4D97-AF65-F5344CB8AC3E}">
        <p14:creationId xmlns:p14="http://schemas.microsoft.com/office/powerpoint/2010/main" val="193615964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92</a:t>
            </a:fld>
            <a:endParaRPr lang="en-US" dirty="0"/>
          </a:p>
        </p:txBody>
      </p:sp>
    </p:spTree>
    <p:extLst>
      <p:ext uri="{BB962C8B-B14F-4D97-AF65-F5344CB8AC3E}">
        <p14:creationId xmlns:p14="http://schemas.microsoft.com/office/powerpoint/2010/main" val="179935434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93</a:t>
            </a:fld>
            <a:endParaRPr lang="en-US" dirty="0"/>
          </a:p>
        </p:txBody>
      </p:sp>
    </p:spTree>
    <p:extLst>
      <p:ext uri="{BB962C8B-B14F-4D97-AF65-F5344CB8AC3E}">
        <p14:creationId xmlns:p14="http://schemas.microsoft.com/office/powerpoint/2010/main" val="171708208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94</a:t>
            </a:fld>
            <a:endParaRPr lang="en-US" dirty="0"/>
          </a:p>
        </p:txBody>
      </p:sp>
    </p:spTree>
    <p:extLst>
      <p:ext uri="{BB962C8B-B14F-4D97-AF65-F5344CB8AC3E}">
        <p14:creationId xmlns:p14="http://schemas.microsoft.com/office/powerpoint/2010/main" val="256467619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95</a:t>
            </a:fld>
            <a:endParaRPr lang="en-US" dirty="0"/>
          </a:p>
        </p:txBody>
      </p:sp>
    </p:spTree>
    <p:extLst>
      <p:ext uri="{BB962C8B-B14F-4D97-AF65-F5344CB8AC3E}">
        <p14:creationId xmlns:p14="http://schemas.microsoft.com/office/powerpoint/2010/main" val="24275107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96</a:t>
            </a:fld>
            <a:endParaRPr lang="en-US" dirty="0"/>
          </a:p>
        </p:txBody>
      </p:sp>
    </p:spTree>
    <p:extLst>
      <p:ext uri="{BB962C8B-B14F-4D97-AF65-F5344CB8AC3E}">
        <p14:creationId xmlns:p14="http://schemas.microsoft.com/office/powerpoint/2010/main" val="254862699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97</a:t>
            </a:fld>
            <a:endParaRPr lang="en-US" dirty="0"/>
          </a:p>
        </p:txBody>
      </p:sp>
    </p:spTree>
    <p:extLst>
      <p:ext uri="{BB962C8B-B14F-4D97-AF65-F5344CB8AC3E}">
        <p14:creationId xmlns:p14="http://schemas.microsoft.com/office/powerpoint/2010/main" val="233525426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98</a:t>
            </a:fld>
            <a:endParaRPr lang="en-US" dirty="0"/>
          </a:p>
        </p:txBody>
      </p:sp>
    </p:spTree>
    <p:extLst>
      <p:ext uri="{BB962C8B-B14F-4D97-AF65-F5344CB8AC3E}">
        <p14:creationId xmlns:p14="http://schemas.microsoft.com/office/powerpoint/2010/main" val="409646208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9C75D-04B4-42AB-82B4-29C629399695}" type="slidenum">
              <a:rPr lang="en-US" smtClean="0"/>
              <a:pPr/>
              <a:t>99</a:t>
            </a:fld>
            <a:endParaRPr lang="en-US" dirty="0"/>
          </a:p>
        </p:txBody>
      </p:sp>
    </p:spTree>
    <p:extLst>
      <p:ext uri="{BB962C8B-B14F-4D97-AF65-F5344CB8AC3E}">
        <p14:creationId xmlns:p14="http://schemas.microsoft.com/office/powerpoint/2010/main" val="3109119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79A9C6-C86A-49C6-9737-588A06153E01}" type="datetimeFigureOut">
              <a:rPr lang="en-US" smtClean="0"/>
              <a:pPr/>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51D44-6545-48DF-9033-6D5F1FAFB81B}" type="slidenum">
              <a:rPr lang="en-US" smtClean="0"/>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79A9C6-C86A-49C6-9737-588A06153E01}" type="datetimeFigureOut">
              <a:rPr lang="en-US" smtClean="0"/>
              <a:pPr/>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51D44-6545-48DF-9033-6D5F1FAFB81B}" type="slidenum">
              <a:rPr lang="en-US" smtClean="0"/>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79A9C6-C86A-49C6-9737-588A06153E01}" type="datetimeFigureOut">
              <a:rPr lang="en-US" smtClean="0"/>
              <a:pPr/>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51D44-6545-48DF-9033-6D5F1FAFB81B}" type="slidenum">
              <a:rPr lang="en-US" smtClean="0"/>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79A9C6-C86A-49C6-9737-588A06153E01}" type="datetimeFigureOut">
              <a:rPr lang="en-US" smtClean="0"/>
              <a:pPr/>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51D44-6545-48DF-9033-6D5F1FAFB81B}" type="slidenum">
              <a:rPr lang="en-US" smtClean="0"/>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79A9C6-C86A-49C6-9737-588A06153E01}" type="datetimeFigureOut">
              <a:rPr lang="en-US" smtClean="0"/>
              <a:pPr/>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51D44-6545-48DF-9033-6D5F1FAFB81B}" type="slidenum">
              <a:rPr lang="en-US" smtClean="0"/>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79A9C6-C86A-49C6-9737-588A06153E01}" type="datetimeFigureOut">
              <a:rPr lang="en-US" smtClean="0"/>
              <a:pPr/>
              <a:t>10/3/2016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51D44-6545-48DF-9033-6D5F1FAFB81B}" type="slidenum">
              <a:rPr lang="en-US" smtClean="0"/>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79A9C6-C86A-49C6-9737-588A06153E01}" type="datetimeFigureOut">
              <a:rPr lang="en-US" smtClean="0"/>
              <a:pPr/>
              <a:t>10/3/2016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D51D44-6545-48DF-9033-6D5F1FAFB81B}" type="slidenum">
              <a:rPr lang="en-US" smtClean="0"/>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79A9C6-C86A-49C6-9737-588A06153E01}" type="datetimeFigureOut">
              <a:rPr lang="en-US" smtClean="0"/>
              <a:pPr/>
              <a:t>10/3/2016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D51D44-6545-48DF-9033-6D5F1FAFB81B}" type="slidenum">
              <a:rPr lang="en-US" smtClean="0"/>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79A9C6-C86A-49C6-9737-588A06153E01}" type="datetimeFigureOut">
              <a:rPr lang="en-US" smtClean="0"/>
              <a:pPr/>
              <a:t>10/3/2016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lvl1pPr>
              <a:defRPr baseline="0">
                <a:solidFill>
                  <a:schemeClr val="bg1">
                    <a:lumMod val="50000"/>
                  </a:schemeClr>
                </a:solidFill>
              </a:defRPr>
            </a:lvl1pPr>
          </a:lstStyle>
          <a:p>
            <a:fld id="{73D51D44-6545-48DF-9033-6D5F1FAFB81B}" type="slidenum">
              <a:rPr lang="en-US" smtClean="0"/>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79A9C6-C86A-49C6-9737-588A06153E01}" type="datetimeFigureOut">
              <a:rPr lang="en-US" smtClean="0"/>
              <a:pPr/>
              <a:t>10/3/2016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51D44-6545-48DF-9033-6D5F1FAFB81B}" type="slidenum">
              <a:rPr lang="en-US" smtClean="0"/>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79A9C6-C86A-49C6-9737-588A06153E01}" type="datetimeFigureOut">
              <a:rPr lang="en-US" smtClean="0"/>
              <a:pPr/>
              <a:t>10/3/2016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51D44-6545-48DF-9033-6D5F1FAFB81B}" type="slidenum">
              <a:rPr lang="en-US" smtClean="0"/>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79A9C6-C86A-49C6-9737-588A06153E01}" type="datetimeFigureOut">
              <a:rPr lang="en-US" smtClean="0"/>
              <a:pPr/>
              <a:t>10/3/2016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51D44-6545-48DF-9033-6D5F1FAFB81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libperformance.com/" TargetMode="External"/><Relationship Id="rId4" Type="http://schemas.openxmlformats.org/officeDocument/2006/relationships/hyperlink" Target="mailto:raylyons@gmail.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05.xml"/><Relationship Id="rId1" Type="http://schemas.openxmlformats.org/officeDocument/2006/relationships/slideLayout" Target="../slideLayouts/slideLayout7.xml"/><Relationship Id="rId4" Type="http://schemas.openxmlformats.org/officeDocument/2006/relationships/image" Target="../media/image69.jpe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11.xml"/><Relationship Id="rId1" Type="http://schemas.openxmlformats.org/officeDocument/2006/relationships/slideLayout" Target="../slideLayouts/slideLayout7.xml"/><Relationship Id="rId4" Type="http://schemas.openxmlformats.org/officeDocument/2006/relationships/image" Target="../media/image72.jpeg"/></Relationships>
</file>

<file path=ppt/slides/_rels/slide11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14.xml"/><Relationship Id="rId1" Type="http://schemas.openxmlformats.org/officeDocument/2006/relationships/slideLayout" Target="../slideLayouts/slideLayout7.xml"/><Relationship Id="rId4" Type="http://schemas.openxmlformats.org/officeDocument/2006/relationships/image" Target="../media/image75.jpeg"/></Relationships>
</file>

<file path=ppt/slides/_rels/slide11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hyperlink" Target="http://libperformance.com/" TargetMode="External"/><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21.jpeg"/><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6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7.xml"/><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8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layfairSlide1.jpg"/>
          <p:cNvPicPr>
            <a:picLocks noChangeAspect="1"/>
          </p:cNvPicPr>
          <p:nvPr/>
        </p:nvPicPr>
        <p:blipFill>
          <a:blip r:embed="rId3" cstate="print"/>
          <a:stretch>
            <a:fillRect/>
          </a:stretch>
        </p:blipFill>
        <p:spPr>
          <a:xfrm>
            <a:off x="-89848" y="-76200"/>
            <a:ext cx="9220200" cy="6858000"/>
          </a:xfrm>
          <a:prstGeom prst="rect">
            <a:avLst/>
          </a:prstGeom>
        </p:spPr>
      </p:pic>
      <p:sp>
        <p:nvSpPr>
          <p:cNvPr id="7" name="Title 6"/>
          <p:cNvSpPr>
            <a:spLocks noGrp="1"/>
          </p:cNvSpPr>
          <p:nvPr>
            <p:ph type="ctrTitle"/>
          </p:nvPr>
        </p:nvSpPr>
        <p:spPr>
          <a:xfrm>
            <a:off x="381000" y="609600"/>
            <a:ext cx="8153400" cy="1905000"/>
          </a:xfrm>
        </p:spPr>
        <p:txBody>
          <a:bodyPr>
            <a:noAutofit/>
          </a:bodyPr>
          <a:lstStyle/>
          <a:p>
            <a:r>
              <a:rPr lang="en-US" sz="4000" dirty="0" smtClean="0"/>
              <a:t>Designing High Quality </a:t>
            </a:r>
            <a:br>
              <a:rPr lang="en-US" sz="4000" dirty="0" smtClean="0"/>
            </a:br>
            <a:r>
              <a:rPr lang="en-US" sz="4000" dirty="0" smtClean="0"/>
              <a:t>Statistical Graphs</a:t>
            </a:r>
            <a:endParaRPr lang="en-US" dirty="0"/>
          </a:p>
        </p:txBody>
      </p:sp>
      <p:sp>
        <p:nvSpPr>
          <p:cNvPr id="3" name="Subtitle 2"/>
          <p:cNvSpPr>
            <a:spLocks noGrp="1"/>
          </p:cNvSpPr>
          <p:nvPr>
            <p:ph type="subTitle" idx="1"/>
          </p:nvPr>
        </p:nvSpPr>
        <p:spPr>
          <a:xfrm>
            <a:off x="762000" y="2667000"/>
            <a:ext cx="7391400" cy="2895600"/>
          </a:xfrm>
        </p:spPr>
        <p:txBody>
          <a:bodyPr>
            <a:normAutofit fontScale="92500" lnSpcReduction="10000"/>
          </a:bodyPr>
          <a:lstStyle/>
          <a:p>
            <a:pPr>
              <a:spcBef>
                <a:spcPts val="500"/>
              </a:spcBef>
            </a:pPr>
            <a:r>
              <a:rPr lang="en-US" sz="2800" dirty="0" smtClean="0">
                <a:solidFill>
                  <a:schemeClr val="tx1"/>
                </a:solidFill>
              </a:rPr>
              <a:t>Ohio Program Evaluators’ Group</a:t>
            </a:r>
          </a:p>
          <a:p>
            <a:pPr>
              <a:spcBef>
                <a:spcPts val="500"/>
              </a:spcBef>
            </a:pPr>
            <a:r>
              <a:rPr lang="en-US" sz="2800" dirty="0" smtClean="0">
                <a:solidFill>
                  <a:schemeClr val="tx1"/>
                </a:solidFill>
              </a:rPr>
              <a:t>September 30, 2016 </a:t>
            </a:r>
          </a:p>
          <a:p>
            <a:pPr>
              <a:spcBef>
                <a:spcPts val="500"/>
              </a:spcBef>
            </a:pPr>
            <a:r>
              <a:rPr lang="en-US" sz="2800" dirty="0" smtClean="0">
                <a:solidFill>
                  <a:schemeClr val="tx1"/>
                </a:solidFill>
              </a:rPr>
              <a:t>Cleveland, OH</a:t>
            </a:r>
          </a:p>
          <a:p>
            <a:endParaRPr lang="en-US" sz="2400" dirty="0" smtClean="0">
              <a:solidFill>
                <a:schemeClr val="tx1"/>
              </a:solidFill>
            </a:endParaRPr>
          </a:p>
          <a:p>
            <a:r>
              <a:rPr lang="en-US" sz="2000" dirty="0" smtClean="0">
                <a:solidFill>
                  <a:schemeClr val="tx1"/>
                </a:solidFill>
              </a:rPr>
              <a:t>Ray Lyons, Library Statistics Consultant</a:t>
            </a:r>
            <a:br>
              <a:rPr lang="en-US" sz="2000" dirty="0" smtClean="0">
                <a:solidFill>
                  <a:schemeClr val="tx1"/>
                </a:solidFill>
              </a:rPr>
            </a:br>
            <a:r>
              <a:rPr lang="en-US" sz="2000" dirty="0" smtClean="0">
                <a:solidFill>
                  <a:schemeClr val="tx1"/>
                </a:solidFill>
              </a:rPr>
              <a:t>Cleveland  OH, USA </a:t>
            </a:r>
          </a:p>
          <a:p>
            <a:pPr>
              <a:spcBef>
                <a:spcPts val="240"/>
              </a:spcBef>
            </a:pPr>
            <a:r>
              <a:rPr lang="en-US" sz="2000" dirty="0" smtClean="0">
                <a:solidFill>
                  <a:schemeClr val="tx1"/>
                </a:solidFill>
                <a:hlinkClick r:id="rId4"/>
              </a:rPr>
              <a:t>raylyons@gmail.com</a:t>
            </a:r>
            <a:endParaRPr lang="en-US" sz="2000" dirty="0" smtClean="0">
              <a:solidFill>
                <a:schemeClr val="tx1"/>
              </a:solidFill>
            </a:endParaRPr>
          </a:p>
          <a:p>
            <a:pPr>
              <a:spcBef>
                <a:spcPts val="240"/>
              </a:spcBef>
            </a:pPr>
            <a:r>
              <a:rPr lang="en-US" sz="2000" dirty="0" smtClean="0">
                <a:solidFill>
                  <a:schemeClr val="tx1"/>
                </a:solidFill>
                <a:hlinkClick r:id="rId5"/>
              </a:rPr>
              <a:t>http://libperformance.com</a:t>
            </a:r>
            <a:endParaRPr lang="en-US" sz="2000" dirty="0" smtClean="0">
              <a:solidFill>
                <a:schemeClr val="tx1"/>
              </a:solidFill>
            </a:endParaRPr>
          </a:p>
          <a:p>
            <a:pPr>
              <a:spcBef>
                <a:spcPts val="240"/>
              </a:spcBef>
            </a:pPr>
            <a:endParaRPr lang="en-US" sz="2000" dirty="0" smtClean="0">
              <a:solidFill>
                <a:schemeClr val="tx1"/>
              </a:solidFill>
            </a:endParaRPr>
          </a:p>
          <a:p>
            <a:endParaRPr lang="en-US" sz="2400" dirty="0">
              <a:solidFill>
                <a:schemeClr val="tx1"/>
              </a:solidFill>
            </a:endParaRPr>
          </a:p>
        </p:txBody>
      </p:sp>
    </p:spTree>
  </p:cSld>
  <p:clrMapOvr>
    <a:masterClrMapping/>
  </p:clrMapOvr>
  <p:transition advTm="24006"/>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533400"/>
            <a:ext cx="9144000" cy="1143000"/>
          </a:xfrm>
        </p:spPr>
        <p:txBody>
          <a:bodyPr>
            <a:noAutofit/>
          </a:bodyPr>
          <a:lstStyle/>
          <a:p>
            <a:r>
              <a:rPr lang="en-US" sz="4000" b="1" dirty="0" smtClean="0">
                <a:solidFill>
                  <a:srgbClr val="000099"/>
                </a:solidFill>
                <a:latin typeface="Edwardian Script ITC" pitchFamily="66" charset="0"/>
              </a:rPr>
              <a:t>William Cleveland</a:t>
            </a:r>
            <a:r>
              <a:rPr lang="en-US" sz="4800" b="1" dirty="0" smtClean="0">
                <a:solidFill>
                  <a:srgbClr val="000099"/>
                </a:solidFill>
                <a:latin typeface="Edwardian Script ITC" pitchFamily="66" charset="0"/>
              </a:rPr>
              <a:t/>
            </a:r>
            <a:br>
              <a:rPr lang="en-US" sz="4800" b="1" dirty="0" smtClean="0">
                <a:solidFill>
                  <a:srgbClr val="000099"/>
                </a:solidFill>
                <a:latin typeface="Edwardian Script ITC" pitchFamily="66" charset="0"/>
              </a:rPr>
            </a:br>
            <a:r>
              <a:rPr lang="en-US" sz="3600" dirty="0" smtClean="0">
                <a:solidFill>
                  <a:srgbClr val="000099"/>
                </a:solidFill>
              </a:rPr>
              <a:t>Principles of Data Graphics </a:t>
            </a:r>
            <a:endParaRPr lang="en-US" sz="3600" dirty="0">
              <a:solidFill>
                <a:srgbClr val="000099"/>
              </a:solidFill>
            </a:endParaRPr>
          </a:p>
        </p:txBody>
      </p:sp>
      <p:sp>
        <p:nvSpPr>
          <p:cNvPr id="3" name="Content Placeholder 2"/>
          <p:cNvSpPr>
            <a:spLocks noGrp="1"/>
          </p:cNvSpPr>
          <p:nvPr>
            <p:ph idx="1"/>
          </p:nvPr>
        </p:nvSpPr>
        <p:spPr>
          <a:xfrm>
            <a:off x="533400" y="2133600"/>
            <a:ext cx="8153400" cy="3810000"/>
          </a:xfrm>
        </p:spPr>
        <p:txBody>
          <a:bodyPr>
            <a:noAutofit/>
          </a:bodyPr>
          <a:lstStyle/>
          <a:p>
            <a:pPr>
              <a:spcAft>
                <a:spcPts val="1200"/>
              </a:spcAft>
              <a:buNone/>
            </a:pPr>
            <a:r>
              <a:rPr lang="en-US" dirty="0" smtClean="0"/>
              <a:t>  	“Make the data stand out. Avoid superfluity.</a:t>
            </a:r>
          </a:p>
          <a:p>
            <a:pPr>
              <a:buNone/>
            </a:pPr>
            <a:r>
              <a:rPr lang="en-US" dirty="0" smtClean="0"/>
              <a:t>	  Use visually prominent graphical elements to 	show the data.”</a:t>
            </a:r>
            <a:endParaRPr lang="en-US" sz="2800" dirty="0" smtClean="0"/>
          </a:p>
          <a:p>
            <a:pPr>
              <a:buNone/>
            </a:pPr>
            <a:endParaRPr lang="en-US" sz="1200" dirty="0" smtClean="0"/>
          </a:p>
          <a:p>
            <a:pPr lvl="1">
              <a:buNone/>
            </a:pPr>
            <a:r>
              <a:rPr lang="en-US" sz="1800" dirty="0" smtClean="0"/>
              <a:t>			William S. Cleveland, 1994, </a:t>
            </a:r>
            <a:r>
              <a:rPr lang="en-US" sz="1800" i="1" dirty="0" smtClean="0"/>
              <a:t>The Elements of Graphing Data</a:t>
            </a:r>
            <a:endParaRPr lang="en-US" sz="1800" dirty="0" smtClean="0"/>
          </a:p>
        </p:txBody>
      </p:sp>
    </p:spTree>
  </p:cSld>
  <p:clrMapOvr>
    <a:masterClrMapping/>
  </p:clrMapOvr>
  <p:transition advTm="19278"/>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6248400"/>
            <a:ext cx="7772400" cy="338554"/>
          </a:xfrm>
          <a:prstGeom prst="rect">
            <a:avLst/>
          </a:prstGeom>
          <a:noFill/>
        </p:spPr>
        <p:txBody>
          <a:bodyPr wrap="square" rtlCol="0">
            <a:spAutoFit/>
          </a:bodyPr>
          <a:lstStyle/>
          <a:p>
            <a:r>
              <a:rPr lang="en-US" sz="1600" dirty="0" smtClean="0">
                <a:solidFill>
                  <a:schemeClr val="tx1">
                    <a:lumMod val="65000"/>
                    <a:lumOff val="35000"/>
                  </a:schemeClr>
                </a:solidFill>
              </a:rPr>
              <a:t>Image source: South Carolina State Library, </a:t>
            </a:r>
            <a:r>
              <a:rPr lang="en-US" sz="1600" i="1" dirty="0" smtClean="0">
                <a:solidFill>
                  <a:schemeClr val="tx1">
                    <a:lumMod val="65000"/>
                    <a:lumOff val="35000"/>
                  </a:schemeClr>
                </a:solidFill>
              </a:rPr>
              <a:t>Social Media, Libraries, and Web 2.0, 2011.</a:t>
            </a:r>
            <a:endParaRPr lang="en-US" sz="1600" i="1" dirty="0">
              <a:solidFill>
                <a:schemeClr val="tx1">
                  <a:lumMod val="65000"/>
                  <a:lumOff val="35000"/>
                </a:schemeClr>
              </a:solidFill>
            </a:endParaRPr>
          </a:p>
        </p:txBody>
      </p:sp>
      <p:sp>
        <p:nvSpPr>
          <p:cNvPr id="4" name="TextBox 3"/>
          <p:cNvSpPr txBox="1"/>
          <p:nvPr/>
        </p:nvSpPr>
        <p:spPr>
          <a:xfrm>
            <a:off x="1066800" y="4572000"/>
            <a:ext cx="7315200" cy="1200329"/>
          </a:xfrm>
          <a:prstGeom prst="rect">
            <a:avLst/>
          </a:prstGeom>
          <a:noFill/>
        </p:spPr>
        <p:txBody>
          <a:bodyPr wrap="square" rtlCol="0">
            <a:spAutoFit/>
          </a:bodyPr>
          <a:lstStyle/>
          <a:p>
            <a:r>
              <a:rPr lang="en-US" sz="2400" dirty="0" smtClean="0"/>
              <a:t>Here multiple colors are used for the </a:t>
            </a:r>
            <a:r>
              <a:rPr lang="en-US" sz="2400" u="sng" dirty="0" smtClean="0"/>
              <a:t>single variable</a:t>
            </a:r>
            <a:r>
              <a:rPr lang="en-US" sz="2400" dirty="0" smtClean="0"/>
              <a:t> </a:t>
            </a:r>
            <a:r>
              <a:rPr lang="en-US" sz="2400" i="1" dirty="0" smtClean="0"/>
              <a:t>perceived likelihood of Web 2.0 influence</a:t>
            </a:r>
            <a:r>
              <a:rPr lang="en-US" sz="2400" dirty="0" smtClean="0"/>
              <a:t>.  Variation by age group indicated by bar heights.  </a:t>
            </a:r>
            <a:endParaRPr lang="en-US" sz="2400" dirty="0"/>
          </a:p>
        </p:txBody>
      </p:sp>
      <p:pic>
        <p:nvPicPr>
          <p:cNvPr id="6" name="Picture 5" descr="SCStateLibSocMediaSurveyII_BarColors.jpg"/>
          <p:cNvPicPr>
            <a:picLocks noChangeAspect="1"/>
          </p:cNvPicPr>
          <p:nvPr/>
        </p:nvPicPr>
        <p:blipFill>
          <a:blip r:embed="rId3" cstate="print"/>
          <a:stretch>
            <a:fillRect/>
          </a:stretch>
        </p:blipFill>
        <p:spPr>
          <a:xfrm>
            <a:off x="1676400" y="1"/>
            <a:ext cx="5943600" cy="4384861"/>
          </a:xfrm>
          <a:prstGeom prst="rect">
            <a:avLst/>
          </a:prstGeom>
        </p:spPr>
      </p:pic>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9200" y="3962400"/>
            <a:ext cx="7010400" cy="830997"/>
          </a:xfrm>
          <a:prstGeom prst="rect">
            <a:avLst/>
          </a:prstGeom>
          <a:noFill/>
        </p:spPr>
        <p:txBody>
          <a:bodyPr wrap="square" rtlCol="0">
            <a:spAutoFit/>
          </a:bodyPr>
          <a:lstStyle/>
          <a:p>
            <a:r>
              <a:rPr lang="en-US" sz="2400" dirty="0" smtClean="0"/>
              <a:t>MS Excel default chart color scheme:  multiple color for single variable.</a:t>
            </a:r>
            <a:endParaRPr lang="en-US" sz="2400" dirty="0"/>
          </a:p>
        </p:txBody>
      </p:sp>
      <p:pic>
        <p:nvPicPr>
          <p:cNvPr id="4" name="Picture 3" descr="Bar_ExcelDefaultTwo-Color.jpg"/>
          <p:cNvPicPr>
            <a:picLocks noChangeAspect="1"/>
          </p:cNvPicPr>
          <p:nvPr/>
        </p:nvPicPr>
        <p:blipFill>
          <a:blip r:embed="rId3" cstate="print"/>
          <a:stretch>
            <a:fillRect/>
          </a:stretch>
        </p:blipFill>
        <p:spPr>
          <a:xfrm>
            <a:off x="2667000" y="762000"/>
            <a:ext cx="3857625" cy="2910271"/>
          </a:xfrm>
          <a:prstGeom prst="rect">
            <a:avLst/>
          </a:prstGeom>
        </p:spPr>
      </p:pic>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4495800"/>
            <a:ext cx="7543800" cy="830997"/>
          </a:xfrm>
          <a:prstGeom prst="rect">
            <a:avLst/>
          </a:prstGeom>
          <a:noFill/>
        </p:spPr>
        <p:txBody>
          <a:bodyPr wrap="square" rtlCol="0">
            <a:spAutoFit/>
          </a:bodyPr>
          <a:lstStyle/>
          <a:p>
            <a:r>
              <a:rPr lang="en-US" sz="2400" dirty="0" smtClean="0"/>
              <a:t>This chart uses one color for each variable.  Hues are moderate and harmonious.</a:t>
            </a:r>
            <a:endParaRPr lang="en-US" sz="2400" dirty="0"/>
          </a:p>
        </p:txBody>
      </p:sp>
      <p:pic>
        <p:nvPicPr>
          <p:cNvPr id="5" name="Picture 4" descr="Bar_GroupedColors_Horrigan.jpg"/>
          <p:cNvPicPr>
            <a:picLocks noChangeAspect="1"/>
          </p:cNvPicPr>
          <p:nvPr/>
        </p:nvPicPr>
        <p:blipFill>
          <a:blip r:embed="rId3" cstate="print"/>
          <a:stretch>
            <a:fillRect/>
          </a:stretch>
        </p:blipFill>
        <p:spPr>
          <a:xfrm>
            <a:off x="1524000" y="381000"/>
            <a:ext cx="5562600" cy="3663828"/>
          </a:xfrm>
          <a:prstGeom prst="rect">
            <a:avLst/>
          </a:prstGeom>
        </p:spPr>
      </p:pic>
      <p:sp>
        <p:nvSpPr>
          <p:cNvPr id="6" name="TextBox 5"/>
          <p:cNvSpPr txBox="1"/>
          <p:nvPr/>
        </p:nvSpPr>
        <p:spPr>
          <a:xfrm>
            <a:off x="381000" y="5943600"/>
            <a:ext cx="6858000" cy="584775"/>
          </a:xfrm>
          <a:prstGeom prst="rect">
            <a:avLst/>
          </a:prstGeom>
          <a:noFill/>
        </p:spPr>
        <p:txBody>
          <a:bodyPr wrap="square" rtlCol="0">
            <a:spAutoFit/>
          </a:bodyPr>
          <a:lstStyle/>
          <a:p>
            <a:r>
              <a:rPr lang="en-US" sz="1600" dirty="0" smtClean="0">
                <a:solidFill>
                  <a:schemeClr val="tx1">
                    <a:lumMod val="65000"/>
                    <a:lumOff val="35000"/>
                  </a:schemeClr>
                </a:solidFill>
              </a:rPr>
              <a:t>Image source:   John B. Horrigan, </a:t>
            </a:r>
            <a:r>
              <a:rPr lang="en-US" sz="1600" i="1" dirty="0" smtClean="0">
                <a:solidFill>
                  <a:schemeClr val="tx1">
                    <a:lumMod val="65000"/>
                    <a:lumOff val="35000"/>
                  </a:schemeClr>
                </a:solidFill>
              </a:rPr>
              <a:t>Broadband Adoption and Use in America,</a:t>
            </a:r>
            <a:r>
              <a:rPr lang="en-US" sz="1600" dirty="0" smtClean="0">
                <a:solidFill>
                  <a:schemeClr val="tx1">
                    <a:lumMod val="65000"/>
                    <a:lumOff val="35000"/>
                  </a:schemeClr>
                </a:solidFill>
              </a:rPr>
              <a:t> 2010, US Federal Trade Commission</a:t>
            </a:r>
            <a:endParaRPr lang="en-US" sz="1600" dirty="0">
              <a:solidFill>
                <a:schemeClr val="tx1">
                  <a:lumMod val="65000"/>
                  <a:lumOff val="35000"/>
                </a:schemeClr>
              </a:solidFill>
            </a:endParaRP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Using Color</a:t>
            </a:r>
            <a:endParaRPr lang="en-US" sz="3200" dirty="0"/>
          </a:p>
        </p:txBody>
      </p:sp>
      <p:sp>
        <p:nvSpPr>
          <p:cNvPr id="4" name="TextBox 3"/>
          <p:cNvSpPr txBox="1"/>
          <p:nvPr/>
        </p:nvSpPr>
        <p:spPr>
          <a:xfrm>
            <a:off x="1066800" y="1600200"/>
            <a:ext cx="7239000" cy="2308324"/>
          </a:xfrm>
          <a:prstGeom prst="rect">
            <a:avLst/>
          </a:prstGeom>
          <a:noFill/>
        </p:spPr>
        <p:txBody>
          <a:bodyPr wrap="square" rtlCol="0">
            <a:spAutoFit/>
          </a:bodyPr>
          <a:lstStyle/>
          <a:p>
            <a:r>
              <a:rPr lang="en-US" sz="2800" dirty="0" smtClean="0">
                <a:solidFill>
                  <a:srgbClr val="C00000"/>
                </a:solidFill>
              </a:rPr>
              <a:t>In a single, related set of measures, use graduating shades of one color or colors on the same side of the color wheel in a multiple-bar chart.</a:t>
            </a:r>
          </a:p>
          <a:p>
            <a:endParaRPr lang="en-US" sz="3200" dirty="0"/>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r_GRADUATEDColor_USCensus.jpg"/>
          <p:cNvPicPr>
            <a:picLocks noChangeAspect="1"/>
          </p:cNvPicPr>
          <p:nvPr/>
        </p:nvPicPr>
        <p:blipFill>
          <a:blip r:embed="rId3" cstate="print"/>
          <a:stretch>
            <a:fillRect/>
          </a:stretch>
        </p:blipFill>
        <p:spPr>
          <a:xfrm>
            <a:off x="2133600" y="533400"/>
            <a:ext cx="4733925" cy="4969884"/>
          </a:xfrm>
          <a:prstGeom prst="rect">
            <a:avLst/>
          </a:prstGeom>
        </p:spPr>
      </p:pic>
      <p:sp>
        <p:nvSpPr>
          <p:cNvPr id="3" name="TextBox 2"/>
          <p:cNvSpPr txBox="1"/>
          <p:nvPr/>
        </p:nvSpPr>
        <p:spPr>
          <a:xfrm>
            <a:off x="381000" y="6248400"/>
            <a:ext cx="7010400" cy="338554"/>
          </a:xfrm>
          <a:prstGeom prst="rect">
            <a:avLst/>
          </a:prstGeom>
          <a:noFill/>
        </p:spPr>
        <p:txBody>
          <a:bodyPr wrap="square" rtlCol="0">
            <a:spAutoFit/>
          </a:bodyPr>
          <a:lstStyle/>
          <a:p>
            <a:r>
              <a:rPr lang="en-US" sz="1600" dirty="0" smtClean="0">
                <a:solidFill>
                  <a:schemeClr val="tx1">
                    <a:lumMod val="65000"/>
                    <a:lumOff val="35000"/>
                  </a:schemeClr>
                </a:solidFill>
              </a:rPr>
              <a:t>Image source:  U.S. Bureau of the Census 2004, </a:t>
            </a:r>
            <a:r>
              <a:rPr lang="en-US" sz="1600" i="1" dirty="0" smtClean="0">
                <a:solidFill>
                  <a:schemeClr val="tx1">
                    <a:lumMod val="65000"/>
                    <a:lumOff val="35000"/>
                  </a:schemeClr>
                </a:solidFill>
              </a:rPr>
              <a:t>We the People: Aging in the U.S.</a:t>
            </a:r>
            <a:endParaRPr lang="en-US" sz="1600" dirty="0">
              <a:solidFill>
                <a:schemeClr val="tx1">
                  <a:lumMod val="65000"/>
                  <a:lumOff val="35000"/>
                </a:schemeClr>
              </a:solidFill>
            </a:endParaRP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r_COLOR_XMAS.jpg"/>
          <p:cNvPicPr>
            <a:picLocks noChangeAspect="1"/>
          </p:cNvPicPr>
          <p:nvPr/>
        </p:nvPicPr>
        <p:blipFill>
          <a:blip r:embed="rId3" cstate="print"/>
          <a:stretch>
            <a:fillRect/>
          </a:stretch>
        </p:blipFill>
        <p:spPr>
          <a:xfrm>
            <a:off x="685800" y="457200"/>
            <a:ext cx="4694909" cy="2427948"/>
          </a:xfrm>
          <a:prstGeom prst="rect">
            <a:avLst/>
          </a:prstGeom>
        </p:spPr>
      </p:pic>
      <p:pic>
        <p:nvPicPr>
          <p:cNvPr id="3" name="Picture 2" descr="Bar_COLOR_Halloween.jpg"/>
          <p:cNvPicPr>
            <a:picLocks noChangeAspect="1"/>
          </p:cNvPicPr>
          <p:nvPr/>
        </p:nvPicPr>
        <p:blipFill>
          <a:blip r:embed="rId4" cstate="print"/>
          <a:stretch>
            <a:fillRect/>
          </a:stretch>
        </p:blipFill>
        <p:spPr>
          <a:xfrm>
            <a:off x="4114800" y="2209800"/>
            <a:ext cx="4791075" cy="2529298"/>
          </a:xfrm>
          <a:prstGeom prst="rect">
            <a:avLst/>
          </a:prstGeom>
        </p:spPr>
      </p:pic>
      <p:sp>
        <p:nvSpPr>
          <p:cNvPr id="4" name="TextBox 3"/>
          <p:cNvSpPr txBox="1"/>
          <p:nvPr/>
        </p:nvSpPr>
        <p:spPr>
          <a:xfrm>
            <a:off x="838200" y="4876800"/>
            <a:ext cx="7696200" cy="1107996"/>
          </a:xfrm>
          <a:prstGeom prst="rect">
            <a:avLst/>
          </a:prstGeom>
          <a:noFill/>
        </p:spPr>
        <p:txBody>
          <a:bodyPr wrap="square" rtlCol="0">
            <a:spAutoFit/>
          </a:bodyPr>
          <a:lstStyle/>
          <a:p>
            <a:r>
              <a:rPr lang="en-US" sz="2400" dirty="0" smtClean="0">
                <a:solidFill>
                  <a:srgbClr val="C00000"/>
                </a:solidFill>
              </a:rPr>
              <a:t>Avoid thematic representation of colors, such as holiday colors.</a:t>
            </a:r>
          </a:p>
          <a:p>
            <a:endParaRPr lang="en-US" dirty="0"/>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Using Color</a:t>
            </a:r>
            <a:endParaRPr lang="en-US" sz="3200" dirty="0"/>
          </a:p>
        </p:txBody>
      </p:sp>
      <p:sp>
        <p:nvSpPr>
          <p:cNvPr id="4" name="TextBox 3"/>
          <p:cNvSpPr txBox="1"/>
          <p:nvPr/>
        </p:nvSpPr>
        <p:spPr>
          <a:xfrm>
            <a:off x="1066800" y="1600200"/>
            <a:ext cx="7239000" cy="3416320"/>
          </a:xfrm>
          <a:prstGeom prst="rect">
            <a:avLst/>
          </a:prstGeom>
          <a:noFill/>
        </p:spPr>
        <p:txBody>
          <a:bodyPr wrap="square" rtlCol="0">
            <a:spAutoFit/>
          </a:bodyPr>
          <a:lstStyle/>
          <a:p>
            <a:pPr>
              <a:spcAft>
                <a:spcPts val="1200"/>
              </a:spcAft>
            </a:pPr>
            <a:r>
              <a:rPr lang="en-US" sz="2800" dirty="0" smtClean="0">
                <a:solidFill>
                  <a:srgbClr val="C00000"/>
                </a:solidFill>
              </a:rPr>
              <a:t>To emphasize one or more data bars, use distinctly lighter or darker shade than the color of the data series.   </a:t>
            </a:r>
          </a:p>
          <a:p>
            <a:pPr>
              <a:spcAft>
                <a:spcPts val="1200"/>
              </a:spcAft>
            </a:pPr>
            <a:r>
              <a:rPr lang="en-US" sz="2800" dirty="0" smtClean="0">
                <a:solidFill>
                  <a:srgbClr val="C00000"/>
                </a:solidFill>
              </a:rPr>
              <a:t>Or use a bright primary color; render others in a single, less prominent color.</a:t>
            </a:r>
          </a:p>
          <a:p>
            <a:pPr>
              <a:spcAft>
                <a:spcPts val="1200"/>
              </a:spcAft>
            </a:pPr>
            <a:r>
              <a:rPr lang="en-US" sz="2800" dirty="0" smtClean="0">
                <a:solidFill>
                  <a:srgbClr val="C00000"/>
                </a:solidFill>
              </a:rPr>
              <a:t>With financial data, avoid use of red to indicate positive values.</a:t>
            </a: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r_ColorEmphasis.jpg"/>
          <p:cNvPicPr>
            <a:picLocks noChangeAspect="1"/>
          </p:cNvPicPr>
          <p:nvPr/>
        </p:nvPicPr>
        <p:blipFill>
          <a:blip r:embed="rId3" cstate="print"/>
          <a:stretch>
            <a:fillRect/>
          </a:stretch>
        </p:blipFill>
        <p:spPr>
          <a:xfrm>
            <a:off x="2362200" y="609600"/>
            <a:ext cx="4267200" cy="3222938"/>
          </a:xfrm>
          <a:prstGeom prst="rect">
            <a:avLst/>
          </a:prstGeom>
        </p:spPr>
      </p:pic>
      <p:sp>
        <p:nvSpPr>
          <p:cNvPr id="3" name="TextBox 2"/>
          <p:cNvSpPr txBox="1"/>
          <p:nvPr/>
        </p:nvSpPr>
        <p:spPr>
          <a:xfrm>
            <a:off x="1295400" y="4038600"/>
            <a:ext cx="6477000" cy="830997"/>
          </a:xfrm>
          <a:prstGeom prst="rect">
            <a:avLst/>
          </a:prstGeom>
          <a:noFill/>
        </p:spPr>
        <p:txBody>
          <a:bodyPr wrap="square" rtlCol="0">
            <a:spAutoFit/>
          </a:bodyPr>
          <a:lstStyle/>
          <a:p>
            <a:r>
              <a:rPr lang="en-US" sz="2400" dirty="0" smtClean="0">
                <a:solidFill>
                  <a:srgbClr val="C00000"/>
                </a:solidFill>
              </a:rPr>
              <a:t>Data can be emphasized by darker or brighter shades of a single hue.</a:t>
            </a:r>
            <a:endParaRPr lang="en-US" sz="2400" dirty="0">
              <a:solidFill>
                <a:srgbClr val="C00000"/>
              </a:solidFill>
            </a:endParaRP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r_COLOR4Emphasis_OCLC.jpg"/>
          <p:cNvPicPr>
            <a:picLocks noChangeAspect="1"/>
          </p:cNvPicPr>
          <p:nvPr/>
        </p:nvPicPr>
        <p:blipFill>
          <a:blip r:embed="rId3" cstate="print"/>
          <a:stretch>
            <a:fillRect/>
          </a:stretch>
        </p:blipFill>
        <p:spPr>
          <a:xfrm>
            <a:off x="1752600" y="457200"/>
            <a:ext cx="5276003" cy="3429000"/>
          </a:xfrm>
          <a:prstGeom prst="rect">
            <a:avLst/>
          </a:prstGeom>
        </p:spPr>
      </p:pic>
      <p:sp>
        <p:nvSpPr>
          <p:cNvPr id="3" name="TextBox 2"/>
          <p:cNvSpPr txBox="1"/>
          <p:nvPr/>
        </p:nvSpPr>
        <p:spPr>
          <a:xfrm>
            <a:off x="1371600" y="3886200"/>
            <a:ext cx="6324600" cy="1446550"/>
          </a:xfrm>
          <a:prstGeom prst="rect">
            <a:avLst/>
          </a:prstGeom>
          <a:noFill/>
        </p:spPr>
        <p:txBody>
          <a:bodyPr wrap="square" rtlCol="0">
            <a:spAutoFit/>
          </a:bodyPr>
          <a:lstStyle/>
          <a:p>
            <a:r>
              <a:rPr lang="en-US" sz="2400" dirty="0" smtClean="0">
                <a:solidFill>
                  <a:srgbClr val="C00000"/>
                </a:solidFill>
              </a:rPr>
              <a:t>When portraying  data about a single variable* use alternate color for emphasis only</a:t>
            </a:r>
          </a:p>
          <a:p>
            <a:endParaRPr lang="en-US" sz="2400" dirty="0" smtClean="0">
              <a:solidFill>
                <a:srgbClr val="FF0000"/>
              </a:solidFill>
            </a:endParaRPr>
          </a:p>
          <a:p>
            <a:r>
              <a:rPr lang="en-US" sz="1600" dirty="0" smtClean="0">
                <a:solidFill>
                  <a:schemeClr val="tx1">
                    <a:lumMod val="65000"/>
                    <a:lumOff val="35000"/>
                  </a:schemeClr>
                </a:solidFill>
              </a:rPr>
              <a:t>* Responses to one questionnaire item in this example.</a:t>
            </a:r>
            <a:endParaRPr lang="en-US" sz="1600" dirty="0">
              <a:solidFill>
                <a:schemeClr val="tx1">
                  <a:lumMod val="65000"/>
                  <a:lumOff val="35000"/>
                </a:schemeClr>
              </a:solidFill>
            </a:endParaRP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a:bodyPr>
          <a:lstStyle/>
          <a:p>
            <a:r>
              <a:rPr lang="en-US" sz="3200" dirty="0" smtClean="0"/>
              <a:t>Using Color</a:t>
            </a:r>
            <a:endParaRPr lang="en-US" sz="3200" dirty="0"/>
          </a:p>
        </p:txBody>
      </p:sp>
      <p:sp>
        <p:nvSpPr>
          <p:cNvPr id="4" name="TextBox 3"/>
          <p:cNvSpPr txBox="1"/>
          <p:nvPr/>
        </p:nvSpPr>
        <p:spPr>
          <a:xfrm>
            <a:off x="1143000" y="1371600"/>
            <a:ext cx="7239000" cy="4062651"/>
          </a:xfrm>
          <a:prstGeom prst="rect">
            <a:avLst/>
          </a:prstGeom>
          <a:noFill/>
        </p:spPr>
        <p:txBody>
          <a:bodyPr wrap="square" rtlCol="0">
            <a:spAutoFit/>
          </a:bodyPr>
          <a:lstStyle/>
          <a:p>
            <a:pPr>
              <a:spcAft>
                <a:spcPts val="1200"/>
              </a:spcAft>
            </a:pPr>
            <a:r>
              <a:rPr lang="en-US" sz="2800" dirty="0" smtClean="0">
                <a:solidFill>
                  <a:srgbClr val="C00000"/>
                </a:solidFill>
              </a:rPr>
              <a:t>In black and white charts, emphasize important data series with </a:t>
            </a:r>
            <a:r>
              <a:rPr lang="en-US" sz="2800" b="1" dirty="0" smtClean="0">
                <a:solidFill>
                  <a:srgbClr val="C00000"/>
                </a:solidFill>
              </a:rPr>
              <a:t>dark black, </a:t>
            </a:r>
            <a:r>
              <a:rPr lang="en-US" sz="2800" dirty="0" smtClean="0">
                <a:solidFill>
                  <a:srgbClr val="C00000"/>
                </a:solidFill>
              </a:rPr>
              <a:t>and the others in grayer shades.</a:t>
            </a:r>
          </a:p>
          <a:p>
            <a:pPr>
              <a:spcAft>
                <a:spcPts val="1200"/>
              </a:spcAft>
            </a:pPr>
            <a:r>
              <a:rPr lang="en-US" sz="2800" dirty="0" smtClean="0">
                <a:solidFill>
                  <a:srgbClr val="C00000"/>
                </a:solidFill>
              </a:rPr>
              <a:t>As a test, convert  color charts to gray scale to evaluate shading.</a:t>
            </a:r>
          </a:p>
          <a:p>
            <a:pPr>
              <a:spcAft>
                <a:spcPts val="1200"/>
              </a:spcAft>
            </a:pPr>
            <a:r>
              <a:rPr lang="en-US" sz="2800" dirty="0" smtClean="0">
                <a:solidFill>
                  <a:srgbClr val="C00000"/>
                </a:solidFill>
              </a:rPr>
              <a:t>If using a dark background for design reasons, render text in white only </a:t>
            </a:r>
            <a:r>
              <a:rPr lang="en-US" sz="2400" dirty="0" smtClean="0">
                <a:solidFill>
                  <a:srgbClr val="C00000"/>
                </a:solidFill>
              </a:rPr>
              <a:t>(not yellow, beige, etc.).</a:t>
            </a:r>
          </a:p>
          <a:p>
            <a:endParaRPr lang="en-US" sz="32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153400" cy="1362075"/>
          </a:xfrm>
        </p:spPr>
        <p:txBody>
          <a:bodyPr>
            <a:normAutofit/>
          </a:bodyPr>
          <a:lstStyle/>
          <a:p>
            <a:pPr algn="ctr"/>
            <a:r>
              <a:rPr lang="en-US" sz="3600" b="0" cap="none" dirty="0" smtClean="0">
                <a:latin typeface="Calibri" panose="020F0502020204030204" pitchFamily="34" charset="0"/>
              </a:rPr>
              <a:t>Two Approaches to </a:t>
            </a:r>
            <a:br>
              <a:rPr lang="en-US" sz="3600" b="0" cap="none" dirty="0" smtClean="0">
                <a:latin typeface="Calibri" panose="020F0502020204030204" pitchFamily="34" charset="0"/>
              </a:rPr>
            </a:br>
            <a:r>
              <a:rPr lang="en-US" sz="3600" b="0" cap="none" dirty="0" smtClean="0">
                <a:latin typeface="Calibri" panose="020F0502020204030204" pitchFamily="34" charset="0"/>
              </a:rPr>
              <a:t>Visual Presentation of Data</a:t>
            </a:r>
            <a:endParaRPr lang="en-US" sz="3600" b="0" cap="none" dirty="0">
              <a:latin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229086650"/>
              </p:ext>
            </p:extLst>
          </p:nvPr>
        </p:nvGraphicFramePr>
        <p:xfrm>
          <a:off x="1066800" y="1981200"/>
          <a:ext cx="7696200" cy="3749040"/>
        </p:xfrm>
        <a:graphic>
          <a:graphicData uri="http://schemas.openxmlformats.org/drawingml/2006/table">
            <a:tbl>
              <a:tblPr firstRow="1" bandRow="1">
                <a:tableStyleId>{5C22544A-7EE6-4342-B048-85BDC9FD1C3A}</a:tableStyleId>
              </a:tblPr>
              <a:tblGrid>
                <a:gridCol w="2565400"/>
                <a:gridCol w="5130800"/>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dirty="0" smtClean="0">
                          <a:solidFill>
                            <a:schemeClr val="tx1"/>
                          </a:solidFill>
                        </a:rPr>
                        <a:t>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dirty="0" smtClean="0">
                          <a:solidFill>
                            <a:schemeClr val="tx1"/>
                          </a:solidFill>
                        </a:rPr>
                        <a:t>Graphics</a:t>
                      </a:r>
                      <a:endParaRPr lang="en-US" sz="3200" b="1"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smtClean="0">
                          <a:solidFill>
                            <a:schemeClr val="tx1"/>
                          </a:solidFill>
                        </a:rPr>
                        <a:t>Graphical</a:t>
                      </a:r>
                      <a:r>
                        <a:rPr lang="en-US" sz="2800" b="0" baseline="0" dirty="0" smtClean="0">
                          <a:solidFill>
                            <a:schemeClr val="tx1"/>
                          </a:solidFill>
                        </a:rPr>
                        <a:t> p</a:t>
                      </a:r>
                      <a:r>
                        <a:rPr lang="en-US" sz="2800" b="0" dirty="0" smtClean="0">
                          <a:solidFill>
                            <a:schemeClr val="tx1"/>
                          </a:solidFill>
                        </a:rPr>
                        <a:t>resentation of quantitative data to explore, analyze, understand, and/or</a:t>
                      </a:r>
                      <a:r>
                        <a:rPr lang="en-US" sz="2800" b="0" baseline="0" dirty="0" smtClean="0">
                          <a:solidFill>
                            <a:schemeClr val="tx1"/>
                          </a:solidFill>
                        </a:rPr>
                        <a:t> </a:t>
                      </a:r>
                      <a:r>
                        <a:rPr lang="en-US" sz="2800" b="0" dirty="0" smtClean="0">
                          <a:solidFill>
                            <a:schemeClr val="tx1"/>
                          </a:solidFill>
                        </a:rPr>
                        <a:t>reveal patterns and trends 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smtClean="0">
                          <a:solidFill>
                            <a:schemeClr val="tx1"/>
                          </a:solidFill>
                        </a:rPr>
                        <a:t>the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dirty="0" smtClean="0">
                        <a:solidFill>
                          <a:schemeClr val="tx1"/>
                        </a:solidFill>
                      </a:endParaRPr>
                    </a:p>
                  </a:txBody>
                  <a:tcPr>
                    <a:noFill/>
                  </a:tcPr>
                </a:tc>
              </a:tr>
              <a:tr h="370840">
                <a:tc>
                  <a:txBody>
                    <a:bodyPr/>
                    <a:lstStyle/>
                    <a:p>
                      <a:r>
                        <a:rPr lang="en-US" sz="3200" b="0" dirty="0" smtClean="0">
                          <a:solidFill>
                            <a:schemeClr val="tx1"/>
                          </a:solidFill>
                        </a:rPr>
                        <a:t>Data Art / Infographics</a:t>
                      </a:r>
                      <a:endParaRPr lang="en-US" sz="3200" b="0" dirty="0">
                        <a:solidFill>
                          <a:schemeClr val="tx1"/>
                        </a:solidFill>
                      </a:endParaRPr>
                    </a:p>
                  </a:txBody>
                  <a:tcPr>
                    <a:noFill/>
                  </a:tcPr>
                </a:tc>
                <a:tc>
                  <a:txBody>
                    <a:bodyPr/>
                    <a:lstStyle/>
                    <a:p>
                      <a:r>
                        <a:rPr lang="en-US" sz="2800" b="0" dirty="0" smtClean="0">
                          <a:solidFill>
                            <a:schemeClr val="tx1"/>
                          </a:solidFill>
                        </a:rPr>
                        <a:t>Graphical presentation of quantitative data to persuade</a:t>
                      </a:r>
                      <a:r>
                        <a:rPr lang="en-US" sz="2800" b="0" baseline="0" dirty="0" smtClean="0">
                          <a:solidFill>
                            <a:schemeClr val="tx1"/>
                          </a:solidFill>
                        </a:rPr>
                        <a:t> and/or </a:t>
                      </a:r>
                      <a:r>
                        <a:rPr lang="en-US" sz="2800" b="0" dirty="0" smtClean="0">
                          <a:solidFill>
                            <a:schemeClr val="tx1"/>
                          </a:solidFill>
                        </a:rPr>
                        <a:t>entertain</a:t>
                      </a:r>
                      <a:endParaRPr lang="en-US" sz="2800" b="0" dirty="0">
                        <a:solidFill>
                          <a:schemeClr val="tx1"/>
                        </a:solidFill>
                      </a:endParaRPr>
                    </a:p>
                  </a:txBody>
                  <a:tcPr>
                    <a:noFill/>
                  </a:tcPr>
                </a:tc>
              </a:tr>
            </a:tbl>
          </a:graphicData>
        </a:graphic>
      </p:graphicFrame>
      <p:sp>
        <p:nvSpPr>
          <p:cNvPr id="4" name="TextBox 3"/>
          <p:cNvSpPr txBox="1"/>
          <p:nvPr/>
        </p:nvSpPr>
        <p:spPr>
          <a:xfrm>
            <a:off x="8686800" y="6553200"/>
            <a:ext cx="457200" cy="369332"/>
          </a:xfrm>
          <a:prstGeom prst="rect">
            <a:avLst/>
          </a:prstGeom>
          <a:noFill/>
        </p:spPr>
        <p:txBody>
          <a:bodyPr wrap="square" rtlCol="0">
            <a:spAutoFit/>
          </a:bodyPr>
          <a:lstStyle/>
          <a:p>
            <a:r>
              <a:rPr lang="en-US" dirty="0" smtClean="0">
                <a:solidFill>
                  <a:schemeClr val="bg1">
                    <a:lumMod val="65000"/>
                  </a:schemeClr>
                </a:solidFill>
              </a:rPr>
              <a:t>*</a:t>
            </a:r>
            <a:endParaRPr lang="en-US" dirty="0">
              <a:solidFill>
                <a:schemeClr val="bg1">
                  <a:lumMod val="65000"/>
                </a:schemeClr>
              </a:solidFill>
            </a:endParaRPr>
          </a:p>
        </p:txBody>
      </p:sp>
    </p:spTree>
    <p:extLst>
      <p:ext uri="{BB962C8B-B14F-4D97-AF65-F5344CB8AC3E}">
        <p14:creationId xmlns:p14="http://schemas.microsoft.com/office/powerpoint/2010/main" val="1254992582"/>
      </p:ext>
    </p:extLst>
  </p:cSld>
  <p:clrMapOvr>
    <a:masterClrMapping/>
  </p:clrMapOvr>
  <p:transition advTm="38099"/>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Bar Charts</a:t>
            </a:r>
            <a:endParaRPr lang="en-US" sz="3200" dirty="0"/>
          </a:p>
        </p:txBody>
      </p:sp>
      <p:sp>
        <p:nvSpPr>
          <p:cNvPr id="4" name="TextBox 3"/>
          <p:cNvSpPr txBox="1"/>
          <p:nvPr/>
        </p:nvSpPr>
        <p:spPr>
          <a:xfrm>
            <a:off x="1066800" y="1600200"/>
            <a:ext cx="7239000" cy="2123658"/>
          </a:xfrm>
          <a:prstGeom prst="rect">
            <a:avLst/>
          </a:prstGeom>
          <a:noFill/>
        </p:spPr>
        <p:txBody>
          <a:bodyPr wrap="square" rtlCol="0">
            <a:spAutoFit/>
          </a:bodyPr>
          <a:lstStyle/>
          <a:p>
            <a:pPr>
              <a:spcAft>
                <a:spcPts val="1200"/>
              </a:spcAft>
            </a:pPr>
            <a:r>
              <a:rPr lang="en-US" sz="2800" dirty="0" smtClean="0">
                <a:solidFill>
                  <a:srgbClr val="C00000"/>
                </a:solidFill>
              </a:rPr>
              <a:t>Don't use shading or shadows.</a:t>
            </a:r>
          </a:p>
          <a:p>
            <a:pPr>
              <a:spcAft>
                <a:spcPts val="1200"/>
              </a:spcAft>
            </a:pPr>
            <a:r>
              <a:rPr lang="en-US" sz="2800" dirty="0" smtClean="0">
                <a:solidFill>
                  <a:srgbClr val="C00000"/>
                </a:solidFill>
              </a:rPr>
              <a:t>Make width of bar about one to two times space between bars.</a:t>
            </a:r>
          </a:p>
          <a:p>
            <a:pPr>
              <a:spcAft>
                <a:spcPts val="1200"/>
              </a:spcAft>
            </a:pPr>
            <a:r>
              <a:rPr lang="en-US" sz="2800" dirty="0" smtClean="0">
                <a:solidFill>
                  <a:srgbClr val="C00000"/>
                </a:solidFill>
              </a:rPr>
              <a:t>Make projections/estimates paler shade.</a:t>
            </a:r>
          </a:p>
        </p:txBody>
      </p:sp>
      <p:sp>
        <p:nvSpPr>
          <p:cNvPr id="5" name="TextBox 4"/>
          <p:cNvSpPr txBox="1"/>
          <p:nvPr/>
        </p:nvSpPr>
        <p:spPr>
          <a:xfrm>
            <a:off x="8382000" y="0"/>
            <a:ext cx="762000" cy="369332"/>
          </a:xfrm>
          <a:prstGeom prst="rect">
            <a:avLst/>
          </a:prstGeom>
          <a:noFill/>
        </p:spPr>
        <p:txBody>
          <a:bodyPr wrap="square" rtlCol="0">
            <a:spAutoFit/>
          </a:bodyPr>
          <a:lstStyle/>
          <a:p>
            <a:r>
              <a:rPr lang="en-US" dirty="0" smtClean="0">
                <a:solidFill>
                  <a:schemeClr val="accent6">
                    <a:lumMod val="60000"/>
                    <a:lumOff val="40000"/>
                  </a:schemeClr>
                </a:solidFill>
              </a:rPr>
              <a:t>139</a:t>
            </a:r>
            <a:endParaRPr lang="en-US" dirty="0">
              <a:solidFill>
                <a:schemeClr val="accent6">
                  <a:lumMod val="60000"/>
                  <a:lumOff val="40000"/>
                </a:schemeClr>
              </a:solidFill>
            </a:endParaRP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R_BarWidthTwiceGap.jpg"/>
          <p:cNvPicPr>
            <a:picLocks noChangeAspect="1"/>
          </p:cNvPicPr>
          <p:nvPr/>
        </p:nvPicPr>
        <p:blipFill>
          <a:blip r:embed="rId3" cstate="print"/>
          <a:stretch>
            <a:fillRect/>
          </a:stretch>
        </p:blipFill>
        <p:spPr>
          <a:xfrm>
            <a:off x="1025005" y="533401"/>
            <a:ext cx="4087196" cy="2590799"/>
          </a:xfrm>
          <a:prstGeom prst="rect">
            <a:avLst/>
          </a:prstGeom>
        </p:spPr>
      </p:pic>
      <p:pic>
        <p:nvPicPr>
          <p:cNvPr id="3" name="Picture 2" descr="BAR_WidthEQGap.jpg"/>
          <p:cNvPicPr>
            <a:picLocks noChangeAspect="1"/>
          </p:cNvPicPr>
          <p:nvPr/>
        </p:nvPicPr>
        <p:blipFill>
          <a:blip r:embed="rId4" cstate="print"/>
          <a:stretch>
            <a:fillRect/>
          </a:stretch>
        </p:blipFill>
        <p:spPr>
          <a:xfrm>
            <a:off x="4572000" y="3352800"/>
            <a:ext cx="3640917" cy="2686050"/>
          </a:xfrm>
          <a:prstGeom prst="rect">
            <a:avLst/>
          </a:prstGeom>
        </p:spPr>
      </p:pic>
      <p:sp>
        <p:nvSpPr>
          <p:cNvPr id="4" name="TextBox 3"/>
          <p:cNvSpPr txBox="1"/>
          <p:nvPr/>
        </p:nvSpPr>
        <p:spPr>
          <a:xfrm>
            <a:off x="2743200" y="4343400"/>
            <a:ext cx="1905000" cy="646331"/>
          </a:xfrm>
          <a:prstGeom prst="rect">
            <a:avLst/>
          </a:prstGeom>
          <a:noFill/>
          <a:ln w="3175">
            <a:solidFill>
              <a:schemeClr val="bg1">
                <a:lumMod val="75000"/>
              </a:schemeClr>
            </a:solidFill>
          </a:ln>
        </p:spPr>
        <p:txBody>
          <a:bodyPr wrap="square" rtlCol="0">
            <a:spAutoFit/>
          </a:bodyPr>
          <a:lstStyle/>
          <a:p>
            <a:r>
              <a:rPr lang="en-US" dirty="0" smtClean="0"/>
              <a:t>Gap = bar width seems okay also</a:t>
            </a:r>
            <a:endParaRPr lang="en-US" dirty="0"/>
          </a:p>
        </p:txBody>
      </p:sp>
      <p:sp>
        <p:nvSpPr>
          <p:cNvPr id="5" name="TextBox 4"/>
          <p:cNvSpPr txBox="1"/>
          <p:nvPr/>
        </p:nvSpPr>
        <p:spPr>
          <a:xfrm>
            <a:off x="5715000" y="990600"/>
            <a:ext cx="1905000" cy="923330"/>
          </a:xfrm>
          <a:prstGeom prst="rect">
            <a:avLst/>
          </a:prstGeom>
          <a:noFill/>
          <a:ln>
            <a:solidFill>
              <a:schemeClr val="bg1">
                <a:lumMod val="75000"/>
              </a:schemeClr>
            </a:solidFill>
          </a:ln>
        </p:spPr>
        <p:txBody>
          <a:bodyPr wrap="square" rtlCol="0">
            <a:spAutoFit/>
          </a:bodyPr>
          <a:lstStyle/>
          <a:p>
            <a:r>
              <a:rPr lang="en-US" dirty="0" smtClean="0"/>
              <a:t>Wall Street Journal standard:  gap = ½ bar width</a:t>
            </a:r>
            <a:endParaRPr lang="en-US" dirty="0"/>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R_ExcelShadows.jpg"/>
          <p:cNvPicPr>
            <a:picLocks noChangeAspect="1"/>
          </p:cNvPicPr>
          <p:nvPr/>
        </p:nvPicPr>
        <p:blipFill>
          <a:blip r:embed="rId3" cstate="print"/>
          <a:stretch>
            <a:fillRect/>
          </a:stretch>
        </p:blipFill>
        <p:spPr>
          <a:xfrm>
            <a:off x="2362200" y="685800"/>
            <a:ext cx="4446905" cy="2826903"/>
          </a:xfrm>
          <a:prstGeom prst="rect">
            <a:avLst/>
          </a:prstGeom>
        </p:spPr>
      </p:pic>
      <p:sp>
        <p:nvSpPr>
          <p:cNvPr id="3" name="TextBox 2"/>
          <p:cNvSpPr txBox="1"/>
          <p:nvPr/>
        </p:nvSpPr>
        <p:spPr>
          <a:xfrm>
            <a:off x="1143000" y="3886200"/>
            <a:ext cx="7162800" cy="1200329"/>
          </a:xfrm>
          <a:prstGeom prst="rect">
            <a:avLst/>
          </a:prstGeom>
          <a:noFill/>
        </p:spPr>
        <p:txBody>
          <a:bodyPr wrap="square" rtlCol="0">
            <a:spAutoFit/>
          </a:bodyPr>
          <a:lstStyle/>
          <a:p>
            <a:r>
              <a:rPr lang="en-US" sz="2400" dirty="0" smtClean="0"/>
              <a:t>MS Excel programmers think bar charts are like sundials.  They are not.  Readers do not need to see where shadows might or might not fall.</a:t>
            </a:r>
            <a:endParaRPr lang="en-US" sz="2400" dirty="0"/>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smtClean="0"/>
              <a:t>Bar Charts</a:t>
            </a:r>
            <a:endParaRPr lang="en-US" sz="3200" dirty="0"/>
          </a:p>
        </p:txBody>
      </p:sp>
      <p:sp>
        <p:nvSpPr>
          <p:cNvPr id="4" name="TextBox 3"/>
          <p:cNvSpPr txBox="1"/>
          <p:nvPr/>
        </p:nvSpPr>
        <p:spPr>
          <a:xfrm>
            <a:off x="1143000" y="1447800"/>
            <a:ext cx="7239000" cy="2123658"/>
          </a:xfrm>
          <a:prstGeom prst="rect">
            <a:avLst/>
          </a:prstGeom>
          <a:noFill/>
        </p:spPr>
        <p:txBody>
          <a:bodyPr wrap="square" rtlCol="0">
            <a:spAutoFit/>
          </a:bodyPr>
          <a:lstStyle/>
          <a:p>
            <a:pPr>
              <a:spcAft>
                <a:spcPts val="1200"/>
              </a:spcAft>
            </a:pPr>
            <a:r>
              <a:rPr lang="en-US" sz="2800" dirty="0" smtClean="0">
                <a:solidFill>
                  <a:srgbClr val="C00000"/>
                </a:solidFill>
              </a:rPr>
              <a:t>Don't mix colors or hash-patterns</a:t>
            </a:r>
          </a:p>
          <a:p>
            <a:pPr>
              <a:spcAft>
                <a:spcPts val="1200"/>
              </a:spcAft>
            </a:pPr>
            <a:r>
              <a:rPr lang="en-US" sz="2800" dirty="0" smtClean="0">
                <a:solidFill>
                  <a:srgbClr val="C00000"/>
                </a:solidFill>
              </a:rPr>
              <a:t>Never use 3-D.</a:t>
            </a:r>
          </a:p>
          <a:p>
            <a:pPr>
              <a:spcAft>
                <a:spcPts val="1200"/>
              </a:spcAft>
            </a:pPr>
            <a:r>
              <a:rPr lang="en-US" sz="2800" dirty="0" smtClean="0">
                <a:solidFill>
                  <a:srgbClr val="C00000"/>
                </a:solidFill>
              </a:rPr>
              <a:t>Use gray background to separate negative from positive zone of chart, if desired</a:t>
            </a:r>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r_HashPatterns_CSUAnnualRept_A.jpg"/>
          <p:cNvPicPr>
            <a:picLocks noChangeAspect="1"/>
          </p:cNvPicPr>
          <p:nvPr/>
        </p:nvPicPr>
        <p:blipFill>
          <a:blip r:embed="rId3" cstate="print"/>
          <a:stretch>
            <a:fillRect/>
          </a:stretch>
        </p:blipFill>
        <p:spPr>
          <a:xfrm>
            <a:off x="152400" y="304800"/>
            <a:ext cx="5562600" cy="3293174"/>
          </a:xfrm>
          <a:prstGeom prst="rect">
            <a:avLst/>
          </a:prstGeom>
        </p:spPr>
      </p:pic>
      <p:sp>
        <p:nvSpPr>
          <p:cNvPr id="3" name="TextBox 2"/>
          <p:cNvSpPr txBox="1"/>
          <p:nvPr/>
        </p:nvSpPr>
        <p:spPr>
          <a:xfrm>
            <a:off x="381000" y="6019800"/>
            <a:ext cx="4648200" cy="307777"/>
          </a:xfrm>
          <a:prstGeom prst="rect">
            <a:avLst/>
          </a:prstGeom>
          <a:noFill/>
        </p:spPr>
        <p:txBody>
          <a:bodyPr wrap="square" rtlCol="0">
            <a:spAutoFit/>
          </a:bodyPr>
          <a:lstStyle/>
          <a:p>
            <a:r>
              <a:rPr lang="en-US" sz="1400" dirty="0" smtClean="0"/>
              <a:t>Source :  Cleveland State University, </a:t>
            </a:r>
            <a:r>
              <a:rPr lang="en-US" sz="1400" i="1" dirty="0" smtClean="0"/>
              <a:t>2010,  Self Study.</a:t>
            </a:r>
            <a:endParaRPr lang="en-US" sz="1400" i="1" dirty="0"/>
          </a:p>
        </p:txBody>
      </p:sp>
      <p:sp>
        <p:nvSpPr>
          <p:cNvPr id="4" name="TextBox 3"/>
          <p:cNvSpPr txBox="1"/>
          <p:nvPr/>
        </p:nvSpPr>
        <p:spPr>
          <a:xfrm>
            <a:off x="1219200" y="4724400"/>
            <a:ext cx="6172200" cy="830997"/>
          </a:xfrm>
          <a:prstGeom prst="rect">
            <a:avLst/>
          </a:prstGeom>
          <a:noFill/>
        </p:spPr>
        <p:txBody>
          <a:bodyPr wrap="square" rtlCol="0">
            <a:spAutoFit/>
          </a:bodyPr>
          <a:lstStyle/>
          <a:p>
            <a:r>
              <a:rPr lang="en-US" sz="2400" dirty="0" smtClean="0"/>
              <a:t>Circus striping and hash patterns distract the reader’s eyes from the data.</a:t>
            </a:r>
            <a:endParaRPr lang="en-US" sz="2400" dirty="0"/>
          </a:p>
        </p:txBody>
      </p:sp>
      <p:pic>
        <p:nvPicPr>
          <p:cNvPr id="8" name="Picture 7" descr="Bar_HashPatterns_CSUAnnualRept_B.jpg"/>
          <p:cNvPicPr>
            <a:picLocks noChangeAspect="1"/>
          </p:cNvPicPr>
          <p:nvPr/>
        </p:nvPicPr>
        <p:blipFill>
          <a:blip r:embed="rId4" cstate="print"/>
          <a:stretch>
            <a:fillRect/>
          </a:stretch>
        </p:blipFill>
        <p:spPr>
          <a:xfrm>
            <a:off x="4191000" y="2209800"/>
            <a:ext cx="4953000" cy="2161694"/>
          </a:xfrm>
          <a:prstGeom prst="rect">
            <a:avLst/>
          </a:prstGeom>
        </p:spPr>
      </p:pic>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R_3D_A.jpg"/>
          <p:cNvPicPr>
            <a:picLocks noChangeAspect="1"/>
          </p:cNvPicPr>
          <p:nvPr/>
        </p:nvPicPr>
        <p:blipFill>
          <a:blip r:embed="rId3" cstate="print"/>
          <a:stretch>
            <a:fillRect/>
          </a:stretch>
        </p:blipFill>
        <p:spPr>
          <a:xfrm>
            <a:off x="685800" y="381000"/>
            <a:ext cx="5943600" cy="4391025"/>
          </a:xfrm>
          <a:prstGeom prst="rect">
            <a:avLst/>
          </a:prstGeom>
        </p:spPr>
      </p:pic>
      <p:sp>
        <p:nvSpPr>
          <p:cNvPr id="5" name="TextBox 4"/>
          <p:cNvSpPr txBox="1"/>
          <p:nvPr/>
        </p:nvSpPr>
        <p:spPr>
          <a:xfrm>
            <a:off x="6781800" y="2286000"/>
            <a:ext cx="1828800" cy="830997"/>
          </a:xfrm>
          <a:prstGeom prst="rect">
            <a:avLst/>
          </a:prstGeom>
          <a:solidFill>
            <a:schemeClr val="bg1">
              <a:lumMod val="95000"/>
            </a:schemeClr>
          </a:solidFill>
          <a:ln w="3175">
            <a:solidFill>
              <a:schemeClr val="bg1">
                <a:lumMod val="50000"/>
              </a:schemeClr>
            </a:solidFill>
          </a:ln>
        </p:spPr>
        <p:txBody>
          <a:bodyPr wrap="square" rtlCol="0">
            <a:spAutoFit/>
          </a:bodyPr>
          <a:lstStyle/>
          <a:p>
            <a:r>
              <a:rPr lang="en-US" sz="1600" dirty="0" smtClean="0"/>
              <a:t>Which indicates the bar’s height?  Front edge or back edge?</a:t>
            </a:r>
            <a:endParaRPr lang="en-US" sz="1600" dirty="0"/>
          </a:p>
        </p:txBody>
      </p:sp>
      <p:cxnSp>
        <p:nvCxnSpPr>
          <p:cNvPr id="7" name="Straight Arrow Connector 6"/>
          <p:cNvCxnSpPr/>
          <p:nvPr/>
        </p:nvCxnSpPr>
        <p:spPr>
          <a:xfrm rot="10800000">
            <a:off x="6248400" y="2590800"/>
            <a:ext cx="4572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6172200" y="2817812"/>
            <a:ext cx="4572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90600" y="4343400"/>
            <a:ext cx="5334000" cy="461665"/>
          </a:xfrm>
          <a:prstGeom prst="rect">
            <a:avLst/>
          </a:prstGeom>
          <a:noFill/>
        </p:spPr>
        <p:txBody>
          <a:bodyPr wrap="square" rtlCol="0">
            <a:spAutoFit/>
          </a:bodyPr>
          <a:lstStyle/>
          <a:p>
            <a:r>
              <a:rPr lang="en-US" sz="2400" dirty="0" smtClean="0"/>
              <a:t>Never use 3-D.  </a:t>
            </a:r>
            <a:endParaRPr lang="en-US" sz="2400" dirty="0"/>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spect="1"/>
          </p:cNvSpPr>
          <p:nvPr>
            <p:ph type="title"/>
          </p:nvPr>
        </p:nvSpPr>
        <p:spPr>
          <a:xfrm>
            <a:off x="533400" y="304800"/>
            <a:ext cx="8229600" cy="1066800"/>
          </a:xfrm>
        </p:spPr>
        <p:txBody>
          <a:bodyPr>
            <a:normAutofit/>
          </a:bodyPr>
          <a:lstStyle/>
          <a:p>
            <a:r>
              <a:rPr lang="en-US" sz="3200" dirty="0" smtClean="0"/>
              <a:t>Bar Charts</a:t>
            </a:r>
            <a:endParaRPr lang="en-US" sz="3200" dirty="0"/>
          </a:p>
        </p:txBody>
      </p:sp>
      <p:sp>
        <p:nvSpPr>
          <p:cNvPr id="4" name="TextBox 3"/>
          <p:cNvSpPr txBox="1"/>
          <p:nvPr/>
        </p:nvSpPr>
        <p:spPr>
          <a:xfrm>
            <a:off x="1295400" y="1600200"/>
            <a:ext cx="7239000" cy="2985433"/>
          </a:xfrm>
          <a:prstGeom prst="rect">
            <a:avLst/>
          </a:prstGeom>
          <a:noFill/>
        </p:spPr>
        <p:txBody>
          <a:bodyPr wrap="square" rtlCol="0">
            <a:spAutoFit/>
          </a:bodyPr>
          <a:lstStyle/>
          <a:p>
            <a:pPr>
              <a:spcAft>
                <a:spcPts val="1200"/>
              </a:spcAft>
            </a:pPr>
            <a:r>
              <a:rPr lang="en-US" sz="2800" dirty="0" smtClean="0">
                <a:solidFill>
                  <a:srgbClr val="C00000"/>
                </a:solidFill>
              </a:rPr>
              <a:t>Plot bars from a zero baseline.</a:t>
            </a:r>
          </a:p>
          <a:p>
            <a:pPr>
              <a:spcAft>
                <a:spcPts val="1200"/>
              </a:spcAft>
            </a:pPr>
            <a:r>
              <a:rPr lang="en-US" sz="2800" dirty="0" smtClean="0">
                <a:solidFill>
                  <a:srgbClr val="C00000"/>
                </a:solidFill>
              </a:rPr>
              <a:t>Non-zero baselines permissible for special purposes.</a:t>
            </a:r>
          </a:p>
          <a:p>
            <a:pPr>
              <a:spcAft>
                <a:spcPts val="1200"/>
              </a:spcAft>
            </a:pPr>
            <a:r>
              <a:rPr lang="en-US" sz="2800" dirty="0" smtClean="0">
                <a:solidFill>
                  <a:srgbClr val="C00000"/>
                </a:solidFill>
              </a:rPr>
              <a:t>When bars are similar in height so as to be indistinguishable, consider plotting the differences between the values.</a:t>
            </a: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200" dirty="0" smtClean="0"/>
              <a:t>Bar Charts</a:t>
            </a:r>
            <a:endParaRPr lang="en-US" sz="3200" dirty="0"/>
          </a:p>
        </p:txBody>
      </p:sp>
      <p:sp>
        <p:nvSpPr>
          <p:cNvPr id="4" name="TextBox 3"/>
          <p:cNvSpPr txBox="1"/>
          <p:nvPr/>
        </p:nvSpPr>
        <p:spPr>
          <a:xfrm>
            <a:off x="1219200" y="1447800"/>
            <a:ext cx="7239000" cy="3570208"/>
          </a:xfrm>
          <a:prstGeom prst="rect">
            <a:avLst/>
          </a:prstGeom>
          <a:noFill/>
        </p:spPr>
        <p:txBody>
          <a:bodyPr wrap="square" rtlCol="0">
            <a:spAutoFit/>
          </a:bodyPr>
          <a:lstStyle/>
          <a:p>
            <a:pPr>
              <a:spcAft>
                <a:spcPts val="1200"/>
              </a:spcAft>
            </a:pPr>
            <a:r>
              <a:rPr lang="en-US" sz="2800" dirty="0" smtClean="0">
                <a:solidFill>
                  <a:srgbClr val="C00000"/>
                </a:solidFill>
              </a:rPr>
              <a:t>When a bar is so small it is close to zero, add a data value label.</a:t>
            </a:r>
          </a:p>
          <a:p>
            <a:pPr>
              <a:spcAft>
                <a:spcPts val="1200"/>
              </a:spcAft>
            </a:pPr>
            <a:r>
              <a:rPr lang="en-US" sz="2800" dirty="0" smtClean="0">
                <a:solidFill>
                  <a:srgbClr val="C00000"/>
                </a:solidFill>
              </a:rPr>
              <a:t>Do not use angled tick mark labels; redo as horizontal bar chart instead.</a:t>
            </a:r>
          </a:p>
          <a:p>
            <a:pPr>
              <a:spcAft>
                <a:spcPts val="1200"/>
              </a:spcAft>
            </a:pPr>
            <a:r>
              <a:rPr lang="en-US" sz="2800" dirty="0" smtClean="0">
                <a:solidFill>
                  <a:srgbClr val="C00000"/>
                </a:solidFill>
              </a:rPr>
              <a:t>When using bars shaded in a single hue, go left to right from lightest to darkest.</a:t>
            </a:r>
          </a:p>
          <a:p>
            <a:pPr>
              <a:spcAft>
                <a:spcPts val="1200"/>
              </a:spcAft>
            </a:pPr>
            <a:endParaRPr lang="en-US" sz="2800" dirty="0" smtClean="0"/>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200" dirty="0" smtClean="0"/>
              <a:t>Bar Charts</a:t>
            </a:r>
            <a:endParaRPr lang="en-US" sz="3200" dirty="0"/>
          </a:p>
        </p:txBody>
      </p:sp>
      <p:sp>
        <p:nvSpPr>
          <p:cNvPr id="4" name="TextBox 3"/>
          <p:cNvSpPr txBox="1"/>
          <p:nvPr/>
        </p:nvSpPr>
        <p:spPr>
          <a:xfrm>
            <a:off x="1219200" y="1600200"/>
            <a:ext cx="7239000" cy="2985433"/>
          </a:xfrm>
          <a:prstGeom prst="rect">
            <a:avLst/>
          </a:prstGeom>
          <a:noFill/>
        </p:spPr>
        <p:txBody>
          <a:bodyPr wrap="square" rtlCol="0">
            <a:spAutoFit/>
          </a:bodyPr>
          <a:lstStyle/>
          <a:p>
            <a:pPr>
              <a:spcAft>
                <a:spcPts val="1200"/>
              </a:spcAft>
            </a:pPr>
            <a:r>
              <a:rPr lang="en-US" sz="2800" dirty="0" smtClean="0">
                <a:solidFill>
                  <a:srgbClr val="C00000"/>
                </a:solidFill>
              </a:rPr>
              <a:t>For multiple category charts, maximum number of categories is four.</a:t>
            </a:r>
          </a:p>
          <a:p>
            <a:pPr>
              <a:spcAft>
                <a:spcPts val="1200"/>
              </a:spcAft>
            </a:pPr>
            <a:r>
              <a:rPr lang="en-US" sz="2800" dirty="0" smtClean="0">
                <a:solidFill>
                  <a:srgbClr val="C00000"/>
                </a:solidFill>
              </a:rPr>
              <a:t>Limiting to three categories is preferable.</a:t>
            </a:r>
          </a:p>
          <a:p>
            <a:pPr>
              <a:spcAft>
                <a:spcPts val="1200"/>
              </a:spcAft>
            </a:pPr>
            <a:r>
              <a:rPr lang="en-US" sz="2800" dirty="0" smtClean="0">
                <a:solidFill>
                  <a:srgbClr val="C00000"/>
                </a:solidFill>
              </a:rPr>
              <a:t>Color-coding can make visually evaluating data more difficult, especially several colors/categories.</a:t>
            </a: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4191000"/>
            <a:ext cx="7239000" cy="830997"/>
          </a:xfrm>
          <a:prstGeom prst="rect">
            <a:avLst/>
          </a:prstGeom>
          <a:noFill/>
        </p:spPr>
        <p:txBody>
          <a:bodyPr wrap="square" rtlCol="0">
            <a:spAutoFit/>
          </a:bodyPr>
          <a:lstStyle/>
          <a:p>
            <a:r>
              <a:rPr lang="en-US" sz="2400" dirty="0" smtClean="0">
                <a:solidFill>
                  <a:srgbClr val="C00000"/>
                </a:solidFill>
              </a:rPr>
              <a:t>Leave eye-catching shapes and colors for </a:t>
            </a:r>
            <a:r>
              <a:rPr lang="en-US" sz="2400" i="1" dirty="0" smtClean="0">
                <a:solidFill>
                  <a:srgbClr val="C00000"/>
                </a:solidFill>
              </a:rPr>
              <a:t>Cirque de Soleil</a:t>
            </a:r>
            <a:r>
              <a:rPr lang="en-US" sz="2400" dirty="0" smtClean="0">
                <a:solidFill>
                  <a:srgbClr val="C00000"/>
                </a:solidFill>
              </a:rPr>
              <a:t>.</a:t>
            </a:r>
          </a:p>
          <a:p>
            <a:r>
              <a:rPr lang="en-US" sz="2400" dirty="0" smtClean="0">
                <a:solidFill>
                  <a:srgbClr val="C00000"/>
                </a:solidFill>
              </a:rPr>
              <a:t>Go for simplicity and clarity.</a:t>
            </a:r>
            <a:endParaRPr lang="en-US" sz="2400" dirty="0">
              <a:solidFill>
                <a:srgbClr val="C00000"/>
              </a:solidFill>
            </a:endParaRPr>
          </a:p>
        </p:txBody>
      </p:sp>
      <p:pic>
        <p:nvPicPr>
          <p:cNvPr id="5" name="Picture 4" descr="BAR_Cutesy3DCylinders_KnightCommOnIntercollegAthletics.jpg"/>
          <p:cNvPicPr>
            <a:picLocks noChangeAspect="1"/>
          </p:cNvPicPr>
          <p:nvPr/>
        </p:nvPicPr>
        <p:blipFill>
          <a:blip r:embed="rId3" cstate="print"/>
          <a:stretch>
            <a:fillRect/>
          </a:stretch>
        </p:blipFill>
        <p:spPr>
          <a:xfrm>
            <a:off x="1981200" y="762000"/>
            <a:ext cx="5562600" cy="3207119"/>
          </a:xfrm>
          <a:prstGeom prst="rect">
            <a:avLst/>
          </a:prstGeom>
        </p:spPr>
      </p:pic>
      <p:sp>
        <p:nvSpPr>
          <p:cNvPr id="6" name="TextBox 5"/>
          <p:cNvSpPr txBox="1"/>
          <p:nvPr/>
        </p:nvSpPr>
        <p:spPr>
          <a:xfrm>
            <a:off x="381000" y="6172200"/>
            <a:ext cx="7924800" cy="338554"/>
          </a:xfrm>
          <a:prstGeom prst="rect">
            <a:avLst/>
          </a:prstGeom>
          <a:noFill/>
        </p:spPr>
        <p:txBody>
          <a:bodyPr wrap="square" rtlCol="0">
            <a:spAutoFit/>
          </a:bodyPr>
          <a:lstStyle/>
          <a:p>
            <a:r>
              <a:rPr lang="en-US" sz="1600" dirty="0" smtClean="0"/>
              <a:t>Image source:  Knight Commission on Intercollegiate Athletics, 2009, </a:t>
            </a:r>
            <a:r>
              <a:rPr lang="en-US" sz="1600" i="1" dirty="0" smtClean="0"/>
              <a:t>Restoring the Balance.</a:t>
            </a:r>
            <a:endParaRPr lang="en-US" sz="1600" i="1"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33112469"/>
              </p:ext>
            </p:extLst>
          </p:nvPr>
        </p:nvGraphicFramePr>
        <p:xfrm>
          <a:off x="1066800" y="609600"/>
          <a:ext cx="7696200" cy="5455921"/>
        </p:xfrm>
        <a:graphic>
          <a:graphicData uri="http://schemas.openxmlformats.org/drawingml/2006/table">
            <a:tbl>
              <a:tblPr firstRow="1" bandRow="1">
                <a:tableStyleId>{5C22544A-7EE6-4342-B048-85BDC9FD1C3A}</a:tableStyleId>
              </a:tblPr>
              <a:tblGrid>
                <a:gridCol w="3452501"/>
                <a:gridCol w="4243699"/>
              </a:tblGrid>
              <a:tr h="1219200">
                <a:tc>
                  <a:txBody>
                    <a:bodyPr/>
                    <a:lstStyle/>
                    <a:p>
                      <a:r>
                        <a:rPr lang="en-US" sz="2800" b="0" baseline="0" dirty="0" smtClean="0">
                          <a:solidFill>
                            <a:srgbClr val="000099"/>
                          </a:solidFill>
                        </a:rPr>
                        <a:t>Data Graphics</a:t>
                      </a:r>
                    </a:p>
                    <a:p>
                      <a:r>
                        <a:rPr lang="en-US" sz="2800" b="0" baseline="0" dirty="0" smtClean="0">
                          <a:solidFill>
                            <a:srgbClr val="000099"/>
                          </a:solidFill>
                        </a:rPr>
                        <a:t>   emphasize: </a:t>
                      </a:r>
                      <a:endParaRPr lang="en-US" sz="2800" b="0" baseline="0" dirty="0">
                        <a:solidFill>
                          <a:srgbClr val="000099"/>
                        </a:solidFill>
                      </a:endParaRPr>
                    </a:p>
                  </a:txBody>
                  <a:tcPr>
                    <a:noFill/>
                  </a:tcPr>
                </a:tc>
                <a:tc>
                  <a:txBody>
                    <a:bodyPr/>
                    <a:lstStyle/>
                    <a:p>
                      <a:r>
                        <a:rPr lang="en-US" sz="2800" b="0" dirty="0" smtClean="0">
                          <a:solidFill>
                            <a:srgbClr val="C00000"/>
                          </a:solidFill>
                        </a:rPr>
                        <a:t>Data</a:t>
                      </a:r>
                      <a:r>
                        <a:rPr lang="en-US" sz="2800" b="0" baseline="0" dirty="0" smtClean="0">
                          <a:solidFill>
                            <a:srgbClr val="C00000"/>
                          </a:solidFill>
                        </a:rPr>
                        <a:t> </a:t>
                      </a:r>
                      <a:r>
                        <a:rPr lang="en-US" sz="2800" b="0" dirty="0" smtClean="0">
                          <a:solidFill>
                            <a:srgbClr val="C00000"/>
                          </a:solidFill>
                        </a:rPr>
                        <a:t>Art/Infographics</a:t>
                      </a:r>
                    </a:p>
                    <a:p>
                      <a:r>
                        <a:rPr lang="en-US" sz="2800" b="0" dirty="0" smtClean="0">
                          <a:solidFill>
                            <a:srgbClr val="C00000"/>
                          </a:solidFill>
                        </a:rPr>
                        <a:t>   emphasize:</a:t>
                      </a:r>
                      <a:endParaRPr lang="en-US" sz="2800" b="0" dirty="0">
                        <a:solidFill>
                          <a:srgbClr val="C00000"/>
                        </a:solidFill>
                      </a:endParaRPr>
                    </a:p>
                  </a:txBody>
                  <a:tcPr>
                    <a:noFill/>
                  </a:tcPr>
                </a:tc>
              </a:tr>
              <a:tr h="533399">
                <a:tc>
                  <a:txBody>
                    <a:bodyPr/>
                    <a:lstStyle/>
                    <a:p>
                      <a:pPr marL="342900" indent="-342900">
                        <a:buFont typeface="Courier New" panose="02070309020205020404" pitchFamily="49" charset="0"/>
                        <a:buChar char="o"/>
                      </a:pPr>
                      <a:r>
                        <a:rPr lang="en-US" sz="2400" dirty="0" smtClean="0">
                          <a:solidFill>
                            <a:srgbClr val="000099"/>
                          </a:solidFill>
                        </a:rPr>
                        <a:t>   Discovery, data</a:t>
                      </a:r>
                    </a:p>
                    <a:p>
                      <a:pPr marL="0" indent="0">
                        <a:buFont typeface="Courier New" panose="02070309020205020404" pitchFamily="49" charset="0"/>
                        <a:buNone/>
                      </a:pPr>
                      <a:r>
                        <a:rPr lang="en-US" sz="2400" baseline="0" dirty="0" smtClean="0">
                          <a:solidFill>
                            <a:srgbClr val="000099"/>
                          </a:solidFill>
                        </a:rPr>
                        <a:t>        </a:t>
                      </a:r>
                      <a:r>
                        <a:rPr lang="en-US" sz="2400" dirty="0" smtClean="0">
                          <a:solidFill>
                            <a:srgbClr val="000099"/>
                          </a:solidFill>
                        </a:rPr>
                        <a:t>exploration</a:t>
                      </a:r>
                      <a:endParaRPr lang="en-US" sz="2400" dirty="0">
                        <a:solidFill>
                          <a:srgbClr val="000099"/>
                        </a:solidFill>
                      </a:endParaRPr>
                    </a:p>
                  </a:txBody>
                  <a:tcPr>
                    <a:noFill/>
                  </a:tcPr>
                </a:tc>
                <a:tc>
                  <a:txBody>
                    <a:bodyPr/>
                    <a:lstStyle/>
                    <a:p>
                      <a:pPr marL="342900" indent="-342900">
                        <a:buFont typeface="Courier New" panose="02070309020205020404" pitchFamily="49" charset="0"/>
                        <a:buChar char="o"/>
                      </a:pPr>
                      <a:r>
                        <a:rPr lang="en-US" sz="2400" dirty="0" smtClean="0">
                          <a:solidFill>
                            <a:srgbClr val="C00000"/>
                          </a:solidFill>
                        </a:rPr>
                        <a:t>   Persuasion, selling</a:t>
                      </a:r>
                    </a:p>
                    <a:p>
                      <a:pPr marL="0" indent="0">
                        <a:buFont typeface="Courier New" panose="02070309020205020404" pitchFamily="49" charset="0"/>
                        <a:buNone/>
                      </a:pPr>
                      <a:r>
                        <a:rPr lang="en-US" sz="2400" dirty="0" smtClean="0">
                          <a:solidFill>
                            <a:srgbClr val="C00000"/>
                          </a:solidFill>
                        </a:rPr>
                        <a:t>  </a:t>
                      </a:r>
                      <a:endParaRPr lang="en-US" sz="2400" dirty="0">
                        <a:solidFill>
                          <a:srgbClr val="C00000"/>
                        </a:solidFill>
                      </a:endParaRPr>
                    </a:p>
                  </a:txBody>
                  <a:tcPr>
                    <a:noFill/>
                  </a:tcPr>
                </a:tc>
              </a:tr>
              <a:tr h="838201">
                <a:tc>
                  <a:txBody>
                    <a:bodyPr/>
                    <a:lstStyle/>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2400" dirty="0" smtClean="0">
                          <a:solidFill>
                            <a:srgbClr val="000099"/>
                          </a:solidFill>
                        </a:rPr>
                        <a:t>   Clarity,</a:t>
                      </a:r>
                      <a:r>
                        <a:rPr lang="en-US" sz="2400" baseline="0" dirty="0" smtClean="0">
                          <a:solidFill>
                            <a:srgbClr val="000099"/>
                          </a:solidFill>
                        </a:rPr>
                        <a:t> simp</a:t>
                      </a:r>
                      <a:r>
                        <a:rPr lang="en-US" sz="2400" dirty="0" smtClean="0">
                          <a:solidFill>
                            <a:srgbClr val="000099"/>
                          </a:solidFill>
                        </a:rPr>
                        <a:t>licity</a:t>
                      </a:r>
                    </a:p>
                    <a:p>
                      <a:pPr marL="342900" indent="-342900">
                        <a:buFont typeface="Courier New" panose="02070309020205020404" pitchFamily="49" charset="0"/>
                        <a:buChar char="o"/>
                      </a:pPr>
                      <a:endParaRPr lang="en-US" sz="2400" dirty="0">
                        <a:solidFill>
                          <a:srgbClr val="000099"/>
                        </a:solidFill>
                      </a:endParaRPr>
                    </a:p>
                  </a:txBody>
                  <a:tcPr>
                    <a:noFill/>
                  </a:tcPr>
                </a:tc>
                <a:tc>
                  <a:txBody>
                    <a:bodyPr/>
                    <a:lstStyle/>
                    <a:p>
                      <a:pPr marL="342900" indent="-342900">
                        <a:buFont typeface="Courier New" panose="02070309020205020404" pitchFamily="49" charset="0"/>
                        <a:buChar char="o"/>
                      </a:pPr>
                      <a:r>
                        <a:rPr lang="en-US" sz="2400" dirty="0" smtClean="0">
                          <a:solidFill>
                            <a:srgbClr val="C00000"/>
                          </a:solidFill>
                        </a:rPr>
                        <a:t>   E</a:t>
                      </a:r>
                      <a:r>
                        <a:rPr lang="en-US" sz="2400" baseline="0" dirty="0" smtClean="0">
                          <a:solidFill>
                            <a:srgbClr val="C00000"/>
                          </a:solidFill>
                        </a:rPr>
                        <a:t>n</a:t>
                      </a:r>
                      <a:r>
                        <a:rPr lang="en-US" sz="2400" dirty="0" smtClean="0">
                          <a:solidFill>
                            <a:srgbClr val="C00000"/>
                          </a:solidFill>
                        </a:rPr>
                        <a:t>tertainment, </a:t>
                      </a:r>
                      <a:r>
                        <a:rPr lang="en-US" sz="2400" baseline="0" dirty="0" smtClean="0">
                          <a:solidFill>
                            <a:srgbClr val="C00000"/>
                          </a:solidFill>
                        </a:rPr>
                        <a:t>a</a:t>
                      </a:r>
                      <a:r>
                        <a:rPr lang="en-US" sz="2400" dirty="0" smtClean="0">
                          <a:solidFill>
                            <a:srgbClr val="C00000"/>
                          </a:solidFill>
                        </a:rPr>
                        <a:t>ppeal</a:t>
                      </a:r>
                    </a:p>
                    <a:p>
                      <a:pPr marL="0" indent="0">
                        <a:buFont typeface="Courier New" panose="02070309020205020404" pitchFamily="49" charset="0"/>
                        <a:buNone/>
                      </a:pPr>
                      <a:r>
                        <a:rPr lang="en-US" sz="2400" baseline="0" dirty="0" smtClean="0">
                          <a:solidFill>
                            <a:srgbClr val="C00000"/>
                          </a:solidFill>
                        </a:rPr>
                        <a:t>        </a:t>
                      </a:r>
                      <a:r>
                        <a:rPr lang="en-US" sz="2400" dirty="0" smtClean="0">
                          <a:solidFill>
                            <a:srgbClr val="C00000"/>
                          </a:solidFill>
                        </a:rPr>
                        <a:t>to emotions</a:t>
                      </a:r>
                      <a:endParaRPr lang="en-US" sz="2400" dirty="0">
                        <a:solidFill>
                          <a:srgbClr val="C00000"/>
                        </a:solidFill>
                      </a:endParaRPr>
                    </a:p>
                  </a:txBody>
                  <a:tcPr>
                    <a:noFill/>
                  </a:tcPr>
                </a:tc>
              </a:tr>
              <a:tr h="762000">
                <a:tc>
                  <a:txBody>
                    <a:bodyPr/>
                    <a:lstStyle/>
                    <a:p>
                      <a:pPr marL="342900" indent="-342900">
                        <a:buFont typeface="Courier New" panose="02070309020205020404" pitchFamily="49" charset="0"/>
                        <a:buChar char="o"/>
                      </a:pPr>
                      <a:r>
                        <a:rPr lang="en-US" sz="2400" dirty="0" smtClean="0">
                          <a:solidFill>
                            <a:srgbClr val="000099"/>
                          </a:solidFill>
                        </a:rPr>
                        <a:t>   Thoroughness,</a:t>
                      </a:r>
                    </a:p>
                    <a:p>
                      <a:pPr marL="0" indent="0">
                        <a:buFont typeface="Courier New" panose="02070309020205020404" pitchFamily="49" charset="0"/>
                        <a:buNone/>
                      </a:pPr>
                      <a:r>
                        <a:rPr lang="en-US" sz="2400" dirty="0" smtClean="0">
                          <a:solidFill>
                            <a:srgbClr val="000099"/>
                          </a:solidFill>
                        </a:rPr>
                        <a:t>        truth-telling</a:t>
                      </a:r>
                    </a:p>
                  </a:txBody>
                  <a:tcPr>
                    <a:noFill/>
                  </a:tcPr>
                </a:tc>
                <a:tc>
                  <a:txBody>
                    <a:bodyPr/>
                    <a:lstStyle/>
                    <a:p>
                      <a:pPr marL="342900" indent="-342900">
                        <a:buFont typeface="Courier New" panose="02070309020205020404" pitchFamily="49" charset="0"/>
                        <a:buChar char="o"/>
                      </a:pPr>
                      <a:r>
                        <a:rPr lang="en-US" sz="2400" dirty="0" smtClean="0">
                          <a:solidFill>
                            <a:srgbClr val="C00000"/>
                          </a:solidFill>
                        </a:rPr>
                        <a:t>  </a:t>
                      </a:r>
                      <a:r>
                        <a:rPr lang="en-US" sz="2400" baseline="0" dirty="0" smtClean="0">
                          <a:solidFill>
                            <a:srgbClr val="C00000"/>
                          </a:solidFill>
                        </a:rPr>
                        <a:t> </a:t>
                      </a:r>
                      <a:r>
                        <a:rPr lang="en-US" sz="2400" dirty="0" smtClean="0">
                          <a:solidFill>
                            <a:srgbClr val="C00000"/>
                          </a:solidFill>
                        </a:rPr>
                        <a:t>Bias,</a:t>
                      </a:r>
                      <a:r>
                        <a:rPr lang="en-US" sz="2400" baseline="0" dirty="0" smtClean="0">
                          <a:solidFill>
                            <a:srgbClr val="C00000"/>
                          </a:solidFill>
                        </a:rPr>
                        <a:t> data s</a:t>
                      </a:r>
                      <a:r>
                        <a:rPr lang="en-US" sz="2400" dirty="0" smtClean="0">
                          <a:solidFill>
                            <a:srgbClr val="C00000"/>
                          </a:solidFill>
                        </a:rPr>
                        <a:t>electivity, </a:t>
                      </a:r>
                    </a:p>
                    <a:p>
                      <a:pPr marL="0" indent="0">
                        <a:buFont typeface="Courier New" panose="02070309020205020404" pitchFamily="49" charset="0"/>
                        <a:buNone/>
                      </a:pPr>
                      <a:r>
                        <a:rPr lang="en-US" sz="2400" baseline="0" dirty="0" smtClean="0">
                          <a:solidFill>
                            <a:srgbClr val="C00000"/>
                          </a:solidFill>
                        </a:rPr>
                        <a:t>        </a:t>
                      </a:r>
                      <a:r>
                        <a:rPr lang="en-US" sz="2400" dirty="0" smtClean="0">
                          <a:solidFill>
                            <a:srgbClr val="C00000"/>
                          </a:solidFill>
                        </a:rPr>
                        <a:t>information</a:t>
                      </a:r>
                      <a:r>
                        <a:rPr lang="en-US" sz="2400" baseline="0" dirty="0" smtClean="0">
                          <a:solidFill>
                            <a:srgbClr val="C00000"/>
                          </a:solidFill>
                        </a:rPr>
                        <a:t> reduction</a:t>
                      </a:r>
                      <a:endParaRPr lang="en-US" sz="2400" dirty="0">
                        <a:solidFill>
                          <a:srgbClr val="C00000"/>
                        </a:solidFill>
                      </a:endParaRPr>
                    </a:p>
                  </a:txBody>
                  <a:tcPr>
                    <a:noFill/>
                  </a:tcPr>
                </a:tc>
              </a:tr>
              <a:tr h="563880">
                <a:tc>
                  <a:txBody>
                    <a:bodyPr/>
                    <a:lstStyle/>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2400" dirty="0" smtClean="0">
                          <a:solidFill>
                            <a:srgbClr val="000099"/>
                          </a:solidFill>
                        </a:rPr>
                        <a:t>   Balance, objectivity</a:t>
                      </a:r>
                    </a:p>
                  </a:txBody>
                  <a:tcPr>
                    <a:noFill/>
                  </a:tcPr>
                </a:tc>
                <a:tc>
                  <a:txBody>
                    <a:bodyPr/>
                    <a:lstStyle/>
                    <a:p>
                      <a:pPr marL="342900" indent="-342900">
                        <a:buFont typeface="Courier New" panose="02070309020205020404" pitchFamily="49" charset="0"/>
                        <a:buChar char="o"/>
                      </a:pPr>
                      <a:r>
                        <a:rPr lang="en-US" sz="2400" dirty="0" smtClean="0">
                          <a:solidFill>
                            <a:srgbClr val="C00000"/>
                          </a:solidFill>
                        </a:rPr>
                        <a:t>   Overstating favorable</a:t>
                      </a:r>
                    </a:p>
                    <a:p>
                      <a:pPr marL="0" indent="0">
                        <a:buFont typeface="Courier New" panose="02070309020205020404" pitchFamily="49" charset="0"/>
                        <a:buNone/>
                      </a:pPr>
                      <a:r>
                        <a:rPr lang="en-US" sz="2400" baseline="0" dirty="0" smtClean="0">
                          <a:solidFill>
                            <a:srgbClr val="C00000"/>
                          </a:solidFill>
                        </a:rPr>
                        <a:t>        </a:t>
                      </a:r>
                      <a:r>
                        <a:rPr lang="en-US" sz="2400" dirty="0" smtClean="0">
                          <a:solidFill>
                            <a:srgbClr val="C00000"/>
                          </a:solidFill>
                        </a:rPr>
                        <a:t>evidence</a:t>
                      </a:r>
                      <a:r>
                        <a:rPr lang="en-US" sz="2400" baseline="0" dirty="0" smtClean="0">
                          <a:solidFill>
                            <a:srgbClr val="C00000"/>
                          </a:solidFill>
                        </a:rPr>
                        <a:t>; downplaying</a:t>
                      </a:r>
                    </a:p>
                    <a:p>
                      <a:pPr marL="0" indent="0">
                        <a:buFont typeface="Courier New" panose="02070309020205020404" pitchFamily="49" charset="0"/>
                        <a:buNone/>
                      </a:pPr>
                      <a:r>
                        <a:rPr lang="en-US" sz="2400" baseline="0" dirty="0" smtClean="0">
                          <a:solidFill>
                            <a:srgbClr val="C00000"/>
                          </a:solidFill>
                        </a:rPr>
                        <a:t>        contrary evidence</a:t>
                      </a:r>
                      <a:endParaRPr lang="en-US" sz="2400" dirty="0">
                        <a:solidFill>
                          <a:srgbClr val="C00000"/>
                        </a:solidFill>
                      </a:endParaRPr>
                    </a:p>
                  </a:txBody>
                  <a:tcPr>
                    <a:noFill/>
                  </a:tcPr>
                </a:tc>
              </a:tr>
              <a:tr h="563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smtClean="0">
                        <a:solidFill>
                          <a:srgbClr val="000099"/>
                        </a:solidFill>
                      </a:endParaRPr>
                    </a:p>
                  </a:txBody>
                  <a:tcPr>
                    <a:noFill/>
                  </a:tcPr>
                </a:tc>
                <a:tc>
                  <a:txBody>
                    <a:bodyPr/>
                    <a:lstStyle/>
                    <a:p>
                      <a:endParaRPr lang="en-US" sz="2400" dirty="0">
                        <a:solidFill>
                          <a:srgbClr val="C00000"/>
                        </a:solidFill>
                      </a:endParaRPr>
                    </a:p>
                  </a:txBody>
                  <a:tcPr>
                    <a:noFill/>
                  </a:tcPr>
                </a:tc>
              </a:tr>
            </a:tbl>
          </a:graphicData>
        </a:graphic>
      </p:graphicFrame>
    </p:spTree>
  </p:cSld>
  <p:clrMapOvr>
    <a:masterClrMapping/>
  </p:clrMapOvr>
  <p:transition advTm="56732"/>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Bar Charts</a:t>
            </a:r>
            <a:endParaRPr lang="en-US" sz="3200" dirty="0"/>
          </a:p>
        </p:txBody>
      </p:sp>
      <p:sp>
        <p:nvSpPr>
          <p:cNvPr id="4" name="TextBox 3"/>
          <p:cNvSpPr txBox="1"/>
          <p:nvPr/>
        </p:nvSpPr>
        <p:spPr>
          <a:xfrm>
            <a:off x="990600" y="1371600"/>
            <a:ext cx="7239000" cy="4154984"/>
          </a:xfrm>
          <a:prstGeom prst="rect">
            <a:avLst/>
          </a:prstGeom>
          <a:noFill/>
        </p:spPr>
        <p:txBody>
          <a:bodyPr wrap="square" rtlCol="0">
            <a:spAutoFit/>
          </a:bodyPr>
          <a:lstStyle/>
          <a:p>
            <a:pPr>
              <a:spcAft>
                <a:spcPts val="1200"/>
              </a:spcAft>
            </a:pPr>
            <a:r>
              <a:rPr lang="en-US" sz="2800" dirty="0" smtClean="0">
                <a:solidFill>
                  <a:srgbClr val="C00000"/>
                </a:solidFill>
              </a:rPr>
              <a:t>If depicting exceptionally high values (‘outliers’), put break mark (zig-zag) in bar to show the gap in that bar.</a:t>
            </a:r>
          </a:p>
          <a:p>
            <a:pPr>
              <a:spcAft>
                <a:spcPts val="1200"/>
              </a:spcAft>
            </a:pPr>
            <a:r>
              <a:rPr lang="en-US" sz="2800" dirty="0" smtClean="0">
                <a:solidFill>
                  <a:srgbClr val="C00000"/>
                </a:solidFill>
              </a:rPr>
              <a:t>Label the outlier value</a:t>
            </a:r>
          </a:p>
          <a:p>
            <a:pPr>
              <a:spcAft>
                <a:spcPts val="1200"/>
              </a:spcAft>
            </a:pPr>
            <a:r>
              <a:rPr lang="en-US" sz="2800" dirty="0" smtClean="0">
                <a:solidFill>
                  <a:srgbClr val="C00000"/>
                </a:solidFill>
              </a:rPr>
              <a:t>Make that broken bar much taller than other bars to indicate the magnitude of the data value.</a:t>
            </a:r>
          </a:p>
          <a:p>
            <a:pPr>
              <a:spcAft>
                <a:spcPts val="1200"/>
              </a:spcAft>
            </a:pPr>
            <a:endParaRPr lang="en-US" sz="2800" dirty="0" smtClean="0"/>
          </a:p>
          <a:p>
            <a:pPr>
              <a:spcAft>
                <a:spcPts val="1200"/>
              </a:spcAft>
            </a:pPr>
            <a:endParaRPr lang="en-US" sz="2800" dirty="0" smtClean="0"/>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Horizontal Bar Charts</a:t>
            </a:r>
            <a:endParaRPr lang="en-US" sz="3200" dirty="0"/>
          </a:p>
        </p:txBody>
      </p:sp>
      <p:sp>
        <p:nvSpPr>
          <p:cNvPr id="4" name="TextBox 3"/>
          <p:cNvSpPr txBox="1"/>
          <p:nvPr/>
        </p:nvSpPr>
        <p:spPr>
          <a:xfrm>
            <a:off x="990600" y="1447800"/>
            <a:ext cx="7239000" cy="4216539"/>
          </a:xfrm>
          <a:prstGeom prst="rect">
            <a:avLst/>
          </a:prstGeom>
          <a:noFill/>
        </p:spPr>
        <p:txBody>
          <a:bodyPr wrap="square" rtlCol="0">
            <a:spAutoFit/>
          </a:bodyPr>
          <a:lstStyle/>
          <a:p>
            <a:pPr>
              <a:spcAft>
                <a:spcPts val="1200"/>
              </a:spcAft>
            </a:pPr>
            <a:r>
              <a:rPr lang="en-US" sz="2800" dirty="0" smtClean="0"/>
              <a:t>Typically used to rank items by a single characteristic, e.g. rankings; rank from largest to smallest or vice versa.</a:t>
            </a:r>
          </a:p>
          <a:p>
            <a:pPr>
              <a:spcAft>
                <a:spcPts val="1200"/>
              </a:spcAft>
            </a:pPr>
            <a:r>
              <a:rPr lang="en-US" sz="2800" dirty="0" smtClean="0">
                <a:solidFill>
                  <a:srgbClr val="C00000"/>
                </a:solidFill>
              </a:rPr>
              <a:t>When listing in order by time interval, start with most recent interval first.</a:t>
            </a:r>
          </a:p>
          <a:p>
            <a:pPr>
              <a:spcAft>
                <a:spcPts val="1200"/>
              </a:spcAft>
            </a:pPr>
            <a:r>
              <a:rPr lang="en-US" sz="2800" dirty="0" smtClean="0">
                <a:solidFill>
                  <a:srgbClr val="C00000"/>
                </a:solidFill>
              </a:rPr>
              <a:t>No shading or 3-D.</a:t>
            </a:r>
          </a:p>
          <a:p>
            <a:pPr>
              <a:spcAft>
                <a:spcPts val="1200"/>
              </a:spcAft>
            </a:pPr>
            <a:endParaRPr lang="en-US" sz="2800" dirty="0" smtClean="0">
              <a:solidFill>
                <a:srgbClr val="C00000"/>
              </a:solidFill>
            </a:endParaRPr>
          </a:p>
          <a:p>
            <a:endParaRPr lang="en-US" sz="3200" dirty="0" smtClean="0"/>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Horizontal Bar Charts</a:t>
            </a:r>
            <a:endParaRPr lang="en-US" sz="3200" dirty="0"/>
          </a:p>
        </p:txBody>
      </p:sp>
      <p:sp>
        <p:nvSpPr>
          <p:cNvPr id="4" name="TextBox 3"/>
          <p:cNvSpPr txBox="1"/>
          <p:nvPr/>
        </p:nvSpPr>
        <p:spPr>
          <a:xfrm>
            <a:off x="1066800" y="1371600"/>
            <a:ext cx="7239000" cy="3847207"/>
          </a:xfrm>
          <a:prstGeom prst="rect">
            <a:avLst/>
          </a:prstGeom>
          <a:noFill/>
        </p:spPr>
        <p:txBody>
          <a:bodyPr wrap="square" rtlCol="0">
            <a:spAutoFit/>
          </a:bodyPr>
          <a:lstStyle/>
          <a:p>
            <a:pPr>
              <a:spcAft>
                <a:spcPts val="1200"/>
              </a:spcAft>
            </a:pPr>
            <a:r>
              <a:rPr lang="en-US" sz="2800" dirty="0" smtClean="0">
                <a:solidFill>
                  <a:srgbClr val="C00000"/>
                </a:solidFill>
              </a:rPr>
              <a:t>For a long list, label data points to the right, flush.</a:t>
            </a:r>
          </a:p>
          <a:p>
            <a:pPr>
              <a:spcAft>
                <a:spcPts val="1200"/>
              </a:spcAft>
            </a:pPr>
            <a:r>
              <a:rPr lang="en-US" sz="2800" dirty="0" smtClean="0">
                <a:solidFill>
                  <a:srgbClr val="C00000"/>
                </a:solidFill>
              </a:rPr>
              <a:t>Order by important magnitude, not random or alphabetical order, unless chart is meant for lookup use.</a:t>
            </a:r>
          </a:p>
          <a:p>
            <a:pPr>
              <a:spcAft>
                <a:spcPts val="1200"/>
              </a:spcAft>
            </a:pPr>
            <a:r>
              <a:rPr lang="en-US" sz="2800" dirty="0" smtClean="0">
                <a:solidFill>
                  <a:srgbClr val="C00000"/>
                </a:solidFill>
              </a:rPr>
              <a:t>With negative numbers, place zero on vertical axis at right and show negative numbers to the left.</a:t>
            </a:r>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990600"/>
            <a:ext cx="5622052" cy="1569660"/>
          </a:xfrm>
          <a:prstGeom prst="rect">
            <a:avLst/>
          </a:prstGeom>
          <a:noFill/>
        </p:spPr>
        <p:txBody>
          <a:bodyPr wrap="none" rtlCol="0">
            <a:spAutoFit/>
          </a:bodyPr>
          <a:lstStyle/>
          <a:p>
            <a:r>
              <a:rPr lang="en-US" sz="3200" dirty="0" smtClean="0">
                <a:solidFill>
                  <a:srgbClr val="C00000"/>
                </a:solidFill>
                <a:latin typeface="Bookman Old Style" pitchFamily="18" charset="0"/>
                <a:hlinkClick r:id="rId3"/>
              </a:rPr>
              <a:t>http</a:t>
            </a:r>
            <a:r>
              <a:rPr lang="en-US" sz="3200" dirty="0" smtClean="0">
                <a:latin typeface="Bookman Old Style" pitchFamily="18" charset="0"/>
                <a:hlinkClick r:id="rId3"/>
              </a:rPr>
              <a:t>://libperformance.com</a:t>
            </a:r>
            <a:endParaRPr lang="en-US" sz="3200" dirty="0" smtClean="0">
              <a:latin typeface="Bookman Old Style" pitchFamily="18" charset="0"/>
            </a:endParaRPr>
          </a:p>
          <a:p>
            <a:endParaRPr lang="en-US" sz="3200" dirty="0" smtClean="0">
              <a:latin typeface="Bookman Old Style" pitchFamily="18" charset="0"/>
            </a:endParaRPr>
          </a:p>
          <a:p>
            <a:r>
              <a:rPr lang="en-US" sz="3200" dirty="0" smtClean="0">
                <a:latin typeface="Bookman Old Style" pitchFamily="18" charset="0"/>
              </a:rPr>
              <a:t>raylyons@gmail.com</a:t>
            </a:r>
            <a:endParaRPr lang="en-US" sz="3200" dirty="0">
              <a:latin typeface="Bookman Old Style" pitchFamily="18"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6172200"/>
            <a:ext cx="7467600" cy="307777"/>
          </a:xfrm>
          <a:prstGeom prst="rect">
            <a:avLst/>
          </a:prstGeom>
          <a:noFill/>
        </p:spPr>
        <p:txBody>
          <a:bodyPr wrap="square" rtlCol="0">
            <a:spAutoFit/>
          </a:bodyPr>
          <a:lstStyle/>
          <a:p>
            <a:r>
              <a:rPr lang="en-US" sz="1400" dirty="0" smtClean="0">
                <a:solidFill>
                  <a:schemeClr val="tx1">
                    <a:lumMod val="65000"/>
                    <a:lumOff val="35000"/>
                  </a:schemeClr>
                </a:solidFill>
              </a:rPr>
              <a:t>Image from 2012 Robert Wood Johnson Foundation grantee:  www.playworks.org</a:t>
            </a:r>
            <a:endParaRPr lang="en-US" sz="1400" dirty="0">
              <a:solidFill>
                <a:schemeClr val="tx1">
                  <a:lumMod val="65000"/>
                  <a:lumOff val="35000"/>
                </a:schemeClr>
              </a:solidFill>
            </a:endParaRPr>
          </a:p>
        </p:txBody>
      </p:sp>
      <p:sp>
        <p:nvSpPr>
          <p:cNvPr id="2" name="TextBox 1"/>
          <p:cNvSpPr txBox="1"/>
          <p:nvPr/>
        </p:nvSpPr>
        <p:spPr>
          <a:xfrm>
            <a:off x="2730405" y="4179013"/>
            <a:ext cx="3505200" cy="523220"/>
          </a:xfrm>
          <a:prstGeom prst="rect">
            <a:avLst/>
          </a:prstGeom>
          <a:noFill/>
        </p:spPr>
        <p:txBody>
          <a:bodyPr wrap="square" rtlCol="0">
            <a:spAutoFit/>
          </a:bodyPr>
          <a:lstStyle/>
          <a:p>
            <a:pPr algn="ctr"/>
            <a:r>
              <a:rPr lang="en-US" sz="2800" dirty="0" smtClean="0"/>
              <a:t>Data Art</a:t>
            </a:r>
            <a:endParaRPr lang="en-US"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799" y="457200"/>
            <a:ext cx="4546413" cy="3555351"/>
          </a:xfrm>
          <a:prstGeom prst="rect">
            <a:avLst/>
          </a:prstGeom>
        </p:spPr>
      </p:pic>
      <p:sp>
        <p:nvSpPr>
          <p:cNvPr id="6" name="TextBox 5"/>
          <p:cNvSpPr txBox="1"/>
          <p:nvPr/>
        </p:nvSpPr>
        <p:spPr>
          <a:xfrm>
            <a:off x="1066800" y="4933878"/>
            <a:ext cx="7366094" cy="1107996"/>
          </a:xfrm>
          <a:prstGeom prst="rect">
            <a:avLst/>
          </a:prstGeom>
          <a:noFill/>
        </p:spPr>
        <p:txBody>
          <a:bodyPr wrap="square" rtlCol="0">
            <a:spAutoFit/>
          </a:bodyPr>
          <a:lstStyle/>
          <a:p>
            <a:r>
              <a:rPr lang="en-US" sz="2200" dirty="0" smtClean="0">
                <a:solidFill>
                  <a:schemeClr val="tx1">
                    <a:lumMod val="65000"/>
                    <a:lumOff val="35000"/>
                  </a:schemeClr>
                </a:solidFill>
              </a:rPr>
              <a:t>The claim that “students feel safer at recess” stretches the truth. The study measured teachers’ perceptions of students’ feelings about safety and inclusion.</a:t>
            </a:r>
            <a:endParaRPr lang="en-US" sz="2200" dirty="0">
              <a:solidFill>
                <a:schemeClr val="tx1">
                  <a:lumMod val="65000"/>
                  <a:lumOff val="35000"/>
                </a:schemeClr>
              </a:solidFill>
            </a:endParaRPr>
          </a:p>
        </p:txBody>
      </p:sp>
      <p:sp>
        <p:nvSpPr>
          <p:cNvPr id="7" name="TextBox 6"/>
          <p:cNvSpPr txBox="1"/>
          <p:nvPr/>
        </p:nvSpPr>
        <p:spPr>
          <a:xfrm>
            <a:off x="8686800" y="6553200"/>
            <a:ext cx="457200" cy="369332"/>
          </a:xfrm>
          <a:prstGeom prst="rect">
            <a:avLst/>
          </a:prstGeom>
          <a:noFill/>
        </p:spPr>
        <p:txBody>
          <a:bodyPr wrap="square" rtlCol="0">
            <a:spAutoFit/>
          </a:bodyPr>
          <a:lstStyle/>
          <a:p>
            <a:r>
              <a:rPr lang="en-US" dirty="0" smtClean="0">
                <a:solidFill>
                  <a:schemeClr val="bg1">
                    <a:lumMod val="65000"/>
                  </a:schemeClr>
                </a:solidFill>
              </a:rPr>
              <a:t>*</a:t>
            </a:r>
            <a:endParaRPr lang="en-US" dirty="0">
              <a:solidFill>
                <a:schemeClr val="bg1">
                  <a:lumMod val="65000"/>
                </a:schemeClr>
              </a:solidFill>
            </a:endParaRPr>
          </a:p>
        </p:txBody>
      </p:sp>
    </p:spTree>
  </p:cSld>
  <p:clrMapOvr>
    <a:masterClrMapping/>
  </p:clrMapOvr>
  <p:transition advTm="48886"/>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400" y="1066800"/>
            <a:ext cx="4191000" cy="4001095"/>
          </a:xfrm>
          <a:prstGeom prst="rect">
            <a:avLst/>
          </a:prstGeom>
          <a:noFill/>
        </p:spPr>
        <p:txBody>
          <a:bodyPr wrap="square" rtlCol="0">
            <a:spAutoFit/>
          </a:bodyPr>
          <a:lstStyle/>
          <a:p>
            <a:pPr>
              <a:spcAft>
                <a:spcPts val="1800"/>
              </a:spcAft>
            </a:pPr>
            <a:r>
              <a:rPr lang="en-US" sz="2800" dirty="0" smtClean="0"/>
              <a:t>Dumbing down data can be fun and lucrative.</a:t>
            </a:r>
            <a:endParaRPr lang="en-US" sz="2400" dirty="0"/>
          </a:p>
          <a:p>
            <a:pPr>
              <a:spcAft>
                <a:spcPts val="1800"/>
              </a:spcAft>
            </a:pPr>
            <a:r>
              <a:rPr lang="en-US" sz="2400" dirty="0" smtClean="0"/>
              <a:t>Eminent graphic designer/data-journalist David McCandless’s graphics “communicate complicated information in pleasing and efficient ways.” </a:t>
            </a:r>
          </a:p>
          <a:p>
            <a:pPr>
              <a:spcAft>
                <a:spcPts val="1800"/>
              </a:spcAft>
            </a:pPr>
            <a:r>
              <a:rPr lang="en-US" sz="2400" dirty="0" smtClean="0"/>
              <a:t>But his renderings suggest he is </a:t>
            </a:r>
            <a:r>
              <a:rPr lang="en-US" sz="2400" i="1" dirty="0" smtClean="0"/>
              <a:t>innumerate. </a:t>
            </a:r>
          </a:p>
        </p:txBody>
      </p:sp>
      <p:sp>
        <p:nvSpPr>
          <p:cNvPr id="3" name="TextBox 2"/>
          <p:cNvSpPr txBox="1"/>
          <p:nvPr/>
        </p:nvSpPr>
        <p:spPr>
          <a:xfrm>
            <a:off x="495300" y="6324600"/>
            <a:ext cx="7543800" cy="307777"/>
          </a:xfrm>
          <a:prstGeom prst="rect">
            <a:avLst/>
          </a:prstGeom>
          <a:noFill/>
        </p:spPr>
        <p:txBody>
          <a:bodyPr wrap="square" rtlCol="0">
            <a:spAutoFit/>
          </a:bodyPr>
          <a:lstStyle/>
          <a:p>
            <a:r>
              <a:rPr lang="en-US" sz="1400" dirty="0" smtClean="0">
                <a:solidFill>
                  <a:schemeClr val="tx1">
                    <a:lumMod val="65000"/>
                    <a:lumOff val="35000"/>
                  </a:schemeClr>
                </a:solidFill>
              </a:rPr>
              <a:t>Image and quotation source</a:t>
            </a:r>
            <a:r>
              <a:rPr lang="en-US" sz="1400" dirty="0">
                <a:solidFill>
                  <a:schemeClr val="tx1">
                    <a:lumMod val="65000"/>
                    <a:lumOff val="35000"/>
                  </a:schemeClr>
                </a:solidFill>
              </a:rPr>
              <a:t>: http://culturalorganizing.org/tag/david-mccandless/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152400"/>
            <a:ext cx="3377046" cy="5952644"/>
          </a:xfrm>
          <a:prstGeom prst="rect">
            <a:avLst/>
          </a:prstGeom>
        </p:spPr>
      </p:pic>
      <p:sp>
        <p:nvSpPr>
          <p:cNvPr id="4" name="TextBox 3"/>
          <p:cNvSpPr txBox="1"/>
          <p:nvPr/>
        </p:nvSpPr>
        <p:spPr>
          <a:xfrm>
            <a:off x="8610600" y="6447711"/>
            <a:ext cx="300082" cy="369332"/>
          </a:xfrm>
          <a:prstGeom prst="rect">
            <a:avLst/>
          </a:prstGeom>
          <a:noFill/>
        </p:spPr>
        <p:txBody>
          <a:bodyPr wrap="none" rtlCol="0">
            <a:spAutoFit/>
          </a:bodyPr>
          <a:lstStyle/>
          <a:p>
            <a:r>
              <a:rPr lang="en-US" dirty="0" smtClean="0">
                <a:solidFill>
                  <a:schemeClr val="bg1">
                    <a:lumMod val="75000"/>
                  </a:schemeClr>
                </a:solidFill>
              </a:rPr>
              <a:t>*</a:t>
            </a:r>
            <a:endParaRPr lang="en-US" dirty="0">
              <a:solidFill>
                <a:schemeClr val="bg1">
                  <a:lumMod val="75000"/>
                </a:schemeClr>
              </a:solidFill>
            </a:endParaRPr>
          </a:p>
        </p:txBody>
      </p:sp>
    </p:spTree>
    <p:extLst>
      <p:ext uri="{BB962C8B-B14F-4D97-AF65-F5344CB8AC3E}">
        <p14:creationId xmlns:p14="http://schemas.microsoft.com/office/powerpoint/2010/main" val="3089059426"/>
      </p:ext>
    </p:extLst>
  </p:cSld>
  <p:clrMapOvr>
    <a:masterClrMapping/>
  </p:clrMapOvr>
  <p:transition advTm="78697"/>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752600"/>
            <a:ext cx="7289276" cy="2985433"/>
          </a:xfrm>
          <a:prstGeom prst="rect">
            <a:avLst/>
          </a:prstGeom>
          <a:noFill/>
        </p:spPr>
        <p:txBody>
          <a:bodyPr wrap="square" rtlCol="0">
            <a:spAutoFit/>
          </a:bodyPr>
          <a:lstStyle/>
          <a:p>
            <a:pPr lvl="1">
              <a:spcAft>
                <a:spcPts val="1200"/>
              </a:spcAft>
            </a:pPr>
            <a:r>
              <a:rPr lang="en-US" sz="2800" dirty="0"/>
              <a:t>C</a:t>
            </a:r>
            <a:r>
              <a:rPr lang="en-US" sz="2800" dirty="0" smtClean="0"/>
              <a:t>ontains one or more axes (scales). At least one axis is a </a:t>
            </a:r>
            <a:r>
              <a:rPr lang="en-US" sz="2800" i="1" dirty="0" smtClean="0"/>
              <a:t>number line</a:t>
            </a:r>
            <a:r>
              <a:rPr lang="en-US" sz="2800" dirty="0" smtClean="0"/>
              <a:t>.</a:t>
            </a:r>
          </a:p>
          <a:p>
            <a:pPr lvl="1">
              <a:spcAft>
                <a:spcPts val="1200"/>
              </a:spcAft>
            </a:pPr>
            <a:r>
              <a:rPr lang="en-US" sz="2800" dirty="0" smtClean="0"/>
              <a:t>Locations of data points along the axes match their quantities or qualities.</a:t>
            </a:r>
          </a:p>
          <a:p>
            <a:pPr lvl="1"/>
            <a:r>
              <a:rPr lang="en-US" sz="2800" dirty="0" smtClean="0"/>
              <a:t>Spatial arrangements directly reflect quantitative/qualitative aspects of the data.</a:t>
            </a:r>
          </a:p>
        </p:txBody>
      </p:sp>
      <p:sp>
        <p:nvSpPr>
          <p:cNvPr id="3" name="TextBox 2"/>
          <p:cNvSpPr txBox="1"/>
          <p:nvPr/>
        </p:nvSpPr>
        <p:spPr>
          <a:xfrm>
            <a:off x="1447800" y="228600"/>
            <a:ext cx="6324600" cy="1077218"/>
          </a:xfrm>
          <a:prstGeom prst="rect">
            <a:avLst/>
          </a:prstGeom>
          <a:noFill/>
        </p:spPr>
        <p:txBody>
          <a:bodyPr wrap="square" rtlCol="0">
            <a:spAutoFit/>
          </a:bodyPr>
          <a:lstStyle/>
          <a:p>
            <a:pPr algn="ctr"/>
            <a:r>
              <a:rPr lang="en-US" sz="3200" i="1" dirty="0" smtClean="0">
                <a:solidFill>
                  <a:srgbClr val="06AA21"/>
                </a:solidFill>
              </a:rPr>
              <a:t>How to Identify a </a:t>
            </a:r>
          </a:p>
          <a:p>
            <a:pPr algn="ctr"/>
            <a:r>
              <a:rPr lang="en-US" sz="3200" i="1" dirty="0" smtClean="0">
                <a:solidFill>
                  <a:srgbClr val="06AA21"/>
                </a:solidFill>
              </a:rPr>
              <a:t>Real Data Graphic in the Wild</a:t>
            </a:r>
            <a:endParaRPr lang="en-US" sz="3200" i="1" dirty="0">
              <a:solidFill>
                <a:srgbClr val="06AA21"/>
              </a:solidFill>
            </a:endParaRPr>
          </a:p>
        </p:txBody>
      </p:sp>
    </p:spTree>
  </p:cSld>
  <p:clrMapOvr>
    <a:masterClrMapping/>
  </p:clrMapOvr>
  <p:transition advTm="31642"/>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0036" y="1615808"/>
            <a:ext cx="7124700" cy="830997"/>
          </a:xfrm>
          <a:prstGeom prst="rect">
            <a:avLst/>
          </a:prstGeom>
          <a:noFill/>
        </p:spPr>
        <p:txBody>
          <a:bodyPr wrap="square" rtlCol="0">
            <a:spAutoFit/>
          </a:bodyPr>
          <a:lstStyle/>
          <a:p>
            <a:pPr>
              <a:spcAft>
                <a:spcPts val="1200"/>
              </a:spcAft>
            </a:pPr>
            <a:r>
              <a:rPr lang="en-US" sz="2400" dirty="0" smtClean="0"/>
              <a:t>If a graphic contains images of these or similar objects, </a:t>
            </a:r>
            <a:r>
              <a:rPr lang="en-US" sz="2400" i="1" dirty="0" smtClean="0">
                <a:solidFill>
                  <a:srgbClr val="FF0000"/>
                </a:solidFill>
              </a:rPr>
              <a:t>it is not a Data Graphic:</a:t>
            </a:r>
          </a:p>
        </p:txBody>
      </p:sp>
      <p:sp>
        <p:nvSpPr>
          <p:cNvPr id="3" name="TextBox 2"/>
          <p:cNvSpPr txBox="1"/>
          <p:nvPr/>
        </p:nvSpPr>
        <p:spPr>
          <a:xfrm>
            <a:off x="1447800" y="242195"/>
            <a:ext cx="6324600" cy="1077218"/>
          </a:xfrm>
          <a:prstGeom prst="rect">
            <a:avLst/>
          </a:prstGeom>
          <a:noFill/>
        </p:spPr>
        <p:txBody>
          <a:bodyPr wrap="square" rtlCol="0">
            <a:spAutoFit/>
          </a:bodyPr>
          <a:lstStyle/>
          <a:p>
            <a:pPr algn="ctr"/>
            <a:r>
              <a:rPr lang="en-US" sz="3200" i="1" dirty="0" smtClean="0">
                <a:solidFill>
                  <a:srgbClr val="06AA21"/>
                </a:solidFill>
              </a:rPr>
              <a:t>How to Identify a </a:t>
            </a:r>
          </a:p>
          <a:p>
            <a:pPr algn="ctr"/>
            <a:r>
              <a:rPr lang="en-US" sz="3200" i="1" dirty="0" smtClean="0">
                <a:solidFill>
                  <a:srgbClr val="06AA21"/>
                </a:solidFill>
              </a:rPr>
              <a:t>Real Data Graphic in the Wild</a:t>
            </a:r>
            <a:endParaRPr lang="en-US" sz="3200" i="1" dirty="0">
              <a:solidFill>
                <a:srgbClr val="06AA2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529347508"/>
              </p:ext>
            </p:extLst>
          </p:nvPr>
        </p:nvGraphicFramePr>
        <p:xfrm>
          <a:off x="990600" y="2743200"/>
          <a:ext cx="6858000" cy="3566160"/>
        </p:xfrm>
        <a:graphic>
          <a:graphicData uri="http://schemas.openxmlformats.org/drawingml/2006/table">
            <a:tbl>
              <a:tblPr firstRow="1" bandRow="1">
                <a:tableStyleId>{5C22544A-7EE6-4342-B048-85BDC9FD1C3A}</a:tableStyleId>
              </a:tblPr>
              <a:tblGrid>
                <a:gridCol w="2286000"/>
                <a:gridCol w="2133600"/>
                <a:gridCol w="2438400"/>
              </a:tblGrid>
              <a:tr h="370840">
                <a:tc>
                  <a:txBody>
                    <a:bodyPr/>
                    <a:lstStyle/>
                    <a:p>
                      <a:r>
                        <a:rPr lang="en-US" sz="2000" b="0" dirty="0" smtClean="0">
                          <a:solidFill>
                            <a:srgbClr val="FF3300"/>
                          </a:solidFill>
                        </a:rPr>
                        <a:t>martini</a:t>
                      </a:r>
                      <a:r>
                        <a:rPr lang="en-US" sz="2000" b="0" baseline="0" dirty="0" smtClean="0">
                          <a:solidFill>
                            <a:srgbClr val="FF3300"/>
                          </a:solidFill>
                        </a:rPr>
                        <a:t> </a:t>
                      </a:r>
                      <a:r>
                        <a:rPr lang="en-US" sz="2000" b="0" dirty="0" smtClean="0">
                          <a:solidFill>
                            <a:srgbClr val="FF3300"/>
                          </a:solidFill>
                        </a:rPr>
                        <a:t>glasses</a:t>
                      </a:r>
                      <a:endParaRPr lang="en-US" sz="2000" b="0" dirty="0">
                        <a:solidFill>
                          <a:srgbClr val="FF3300"/>
                        </a:solidFill>
                      </a:endParaRPr>
                    </a:p>
                  </a:txBody>
                  <a:tcPr>
                    <a:noFill/>
                  </a:tcPr>
                </a:tc>
                <a:tc>
                  <a:txBody>
                    <a:bodyPr/>
                    <a:lstStyle/>
                    <a:p>
                      <a:r>
                        <a:rPr lang="en-US" sz="2000" b="0" dirty="0" smtClean="0">
                          <a:solidFill>
                            <a:srgbClr val="047617"/>
                          </a:solidFill>
                        </a:rPr>
                        <a:t>fire works</a:t>
                      </a:r>
                      <a:endParaRPr lang="en-US" sz="2000" b="0" dirty="0">
                        <a:solidFill>
                          <a:srgbClr val="047617"/>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rgbClr val="07D329"/>
                          </a:solidFill>
                        </a:rPr>
                        <a:t>Monopoly characters</a:t>
                      </a:r>
                    </a:p>
                  </a:txBody>
                  <a:tcPr>
                    <a:noFill/>
                  </a:tcPr>
                </a:tc>
              </a:tr>
              <a:tr h="370840">
                <a:tc>
                  <a:txBody>
                    <a:bodyPr/>
                    <a:lstStyle/>
                    <a:p>
                      <a:r>
                        <a:rPr lang="en-US" sz="2000" dirty="0" smtClean="0">
                          <a:solidFill>
                            <a:srgbClr val="07D329"/>
                          </a:solidFill>
                        </a:rPr>
                        <a:t>oil derricks </a:t>
                      </a:r>
                      <a:endParaRPr lang="en-US" sz="2000" dirty="0">
                        <a:solidFill>
                          <a:srgbClr val="07D329"/>
                        </a:solidFill>
                      </a:endParaRPr>
                    </a:p>
                  </a:txBody>
                  <a:tcPr>
                    <a:noFill/>
                  </a:tcPr>
                </a:tc>
                <a:tc>
                  <a:txBody>
                    <a:bodyPr/>
                    <a:lstStyle/>
                    <a:p>
                      <a:r>
                        <a:rPr lang="en-US" sz="2000" dirty="0" smtClean="0">
                          <a:solidFill>
                            <a:srgbClr val="C00000"/>
                          </a:solidFill>
                        </a:rPr>
                        <a:t>airplanes</a:t>
                      </a:r>
                      <a:endParaRPr lang="en-US" sz="2000" dirty="0">
                        <a:solidFill>
                          <a:srgbClr val="C00000"/>
                        </a:solidFill>
                      </a:endParaRPr>
                    </a:p>
                  </a:txBody>
                  <a:tcPr>
                    <a:noFill/>
                  </a:tcPr>
                </a:tc>
                <a:tc>
                  <a:txBody>
                    <a:bodyPr/>
                    <a:lstStyle/>
                    <a:p>
                      <a:r>
                        <a:rPr lang="en-US" sz="2000" dirty="0" smtClean="0">
                          <a:solidFill>
                            <a:srgbClr val="00B0F0"/>
                          </a:solidFill>
                        </a:rPr>
                        <a:t>cell phone towers</a:t>
                      </a:r>
                      <a:endParaRPr lang="en-US" sz="2000" dirty="0">
                        <a:solidFill>
                          <a:srgbClr val="00B0F0"/>
                        </a:solidFill>
                      </a:endParaRPr>
                    </a:p>
                  </a:txBody>
                  <a:tcPr>
                    <a:noFill/>
                  </a:tcPr>
                </a:tc>
              </a:tr>
              <a:tr h="370840">
                <a:tc>
                  <a:txBody>
                    <a:bodyPr/>
                    <a:lstStyle/>
                    <a:p>
                      <a:r>
                        <a:rPr lang="en-US" sz="2000" dirty="0" smtClean="0">
                          <a:solidFill>
                            <a:srgbClr val="0091C4"/>
                          </a:solidFill>
                        </a:rPr>
                        <a:t>stick</a:t>
                      </a:r>
                      <a:r>
                        <a:rPr lang="en-US" sz="2000" baseline="0" dirty="0" smtClean="0">
                          <a:solidFill>
                            <a:srgbClr val="0091C4"/>
                          </a:solidFill>
                        </a:rPr>
                        <a:t> figures</a:t>
                      </a:r>
                      <a:endParaRPr lang="en-US" sz="2000" dirty="0">
                        <a:solidFill>
                          <a:srgbClr val="0091C4"/>
                        </a:solidFill>
                      </a:endParaRPr>
                    </a:p>
                  </a:txBody>
                  <a:tcPr>
                    <a:noFill/>
                  </a:tcPr>
                </a:tc>
                <a:tc>
                  <a:txBody>
                    <a:bodyPr/>
                    <a:lstStyle/>
                    <a:p>
                      <a:r>
                        <a:rPr lang="en-US" sz="2000" dirty="0" smtClean="0">
                          <a:solidFill>
                            <a:srgbClr val="B88C00"/>
                          </a:solidFill>
                        </a:rPr>
                        <a:t>nuclear</a:t>
                      </a:r>
                      <a:r>
                        <a:rPr lang="en-US" sz="2000" baseline="0" dirty="0" smtClean="0">
                          <a:solidFill>
                            <a:srgbClr val="B88C00"/>
                          </a:solidFill>
                        </a:rPr>
                        <a:t> missiles</a:t>
                      </a:r>
                      <a:endParaRPr lang="en-US" sz="2000" dirty="0">
                        <a:solidFill>
                          <a:srgbClr val="B88C00"/>
                        </a:solidFill>
                      </a:endParaRPr>
                    </a:p>
                  </a:txBody>
                  <a:tcPr>
                    <a:noFill/>
                  </a:tcPr>
                </a:tc>
                <a:tc>
                  <a:txBody>
                    <a:bodyPr/>
                    <a:lstStyle/>
                    <a:p>
                      <a:r>
                        <a:rPr lang="en-US" sz="2000" dirty="0" smtClean="0">
                          <a:solidFill>
                            <a:srgbClr val="FF3300"/>
                          </a:solidFill>
                        </a:rPr>
                        <a:t>American flags</a:t>
                      </a:r>
                      <a:endParaRPr lang="en-US" sz="2000" dirty="0">
                        <a:solidFill>
                          <a:srgbClr val="FF3300"/>
                        </a:solidFill>
                      </a:endParaRPr>
                    </a:p>
                  </a:txBody>
                  <a:tcPr>
                    <a:noFill/>
                  </a:tcPr>
                </a:tc>
              </a:tr>
              <a:tr h="370840">
                <a:tc>
                  <a:txBody>
                    <a:bodyPr/>
                    <a:lstStyle/>
                    <a:p>
                      <a:r>
                        <a:rPr lang="en-US" sz="2000" dirty="0" smtClean="0">
                          <a:solidFill>
                            <a:srgbClr val="C00000"/>
                          </a:solidFill>
                        </a:rPr>
                        <a:t>French fries</a:t>
                      </a:r>
                      <a:endParaRPr lang="en-US" sz="2000" dirty="0">
                        <a:solidFill>
                          <a:srgbClr val="C00000"/>
                        </a:solidFill>
                      </a:endParaRPr>
                    </a:p>
                  </a:txBody>
                  <a:tcPr>
                    <a:noFill/>
                  </a:tcPr>
                </a:tc>
                <a:tc>
                  <a:txBody>
                    <a:bodyPr/>
                    <a:lstStyle/>
                    <a:p>
                      <a:r>
                        <a:rPr lang="en-US" sz="2000" dirty="0" smtClean="0">
                          <a:solidFill>
                            <a:srgbClr val="07D329"/>
                          </a:solidFill>
                        </a:rPr>
                        <a:t>battle ships</a:t>
                      </a:r>
                      <a:endParaRPr lang="en-US" sz="2000" dirty="0">
                        <a:solidFill>
                          <a:srgbClr val="07D329"/>
                        </a:solidFill>
                      </a:endParaRPr>
                    </a:p>
                  </a:txBody>
                  <a:tcPr>
                    <a:noFill/>
                  </a:tcPr>
                </a:tc>
                <a:tc>
                  <a:txBody>
                    <a:bodyPr/>
                    <a:lstStyle/>
                    <a:p>
                      <a:r>
                        <a:rPr lang="en-US" sz="2000" dirty="0" smtClean="0">
                          <a:solidFill>
                            <a:srgbClr val="0091C4"/>
                          </a:solidFill>
                        </a:rPr>
                        <a:t>scissors</a:t>
                      </a:r>
                      <a:endParaRPr lang="en-US" sz="2000" dirty="0">
                        <a:solidFill>
                          <a:srgbClr val="0091C4"/>
                        </a:solidFill>
                      </a:endParaRPr>
                    </a:p>
                  </a:txBody>
                  <a:tcPr>
                    <a:noFill/>
                  </a:tcPr>
                </a:tc>
              </a:tr>
              <a:tr h="370840">
                <a:tc>
                  <a:txBody>
                    <a:bodyPr/>
                    <a:lstStyle/>
                    <a:p>
                      <a:r>
                        <a:rPr lang="en-US" sz="2000" dirty="0" smtClean="0">
                          <a:solidFill>
                            <a:srgbClr val="7030A0"/>
                          </a:solidFill>
                        </a:rPr>
                        <a:t>birds</a:t>
                      </a:r>
                      <a:endParaRPr lang="en-US" sz="2000" dirty="0">
                        <a:solidFill>
                          <a:srgbClr val="7030A0"/>
                        </a:solidFill>
                      </a:endParaRPr>
                    </a:p>
                  </a:txBody>
                  <a:tcPr>
                    <a:noFill/>
                  </a:tcPr>
                </a:tc>
                <a:tc>
                  <a:txBody>
                    <a:bodyPr/>
                    <a:lstStyle/>
                    <a:p>
                      <a:r>
                        <a:rPr lang="en-US" sz="2000" dirty="0" smtClean="0">
                          <a:solidFill>
                            <a:srgbClr val="047617"/>
                          </a:solidFill>
                        </a:rPr>
                        <a:t>coffee mugs</a:t>
                      </a:r>
                      <a:endParaRPr lang="en-US" sz="2000" dirty="0">
                        <a:solidFill>
                          <a:srgbClr val="047617"/>
                        </a:solidFill>
                      </a:endParaRPr>
                    </a:p>
                  </a:txBody>
                  <a:tcPr>
                    <a:noFill/>
                  </a:tcPr>
                </a:tc>
                <a:tc>
                  <a:txBody>
                    <a:bodyPr/>
                    <a:lstStyle/>
                    <a:p>
                      <a:r>
                        <a:rPr lang="en-US" sz="2000" dirty="0" smtClean="0">
                          <a:solidFill>
                            <a:srgbClr val="7030A0"/>
                          </a:solidFill>
                        </a:rPr>
                        <a:t>space shuttles</a:t>
                      </a:r>
                      <a:endParaRPr lang="en-US" sz="2000" dirty="0">
                        <a:solidFill>
                          <a:srgbClr val="7030A0"/>
                        </a:solidFill>
                      </a:endParaRPr>
                    </a:p>
                  </a:txBody>
                  <a:tcPr>
                    <a:noFill/>
                  </a:tcPr>
                </a:tc>
              </a:tr>
              <a:tr h="370840">
                <a:tc>
                  <a:txBody>
                    <a:bodyPr/>
                    <a:lstStyle/>
                    <a:p>
                      <a:r>
                        <a:rPr lang="en-US" sz="2000" dirty="0" smtClean="0">
                          <a:solidFill>
                            <a:srgbClr val="FF3300"/>
                          </a:solidFill>
                        </a:rPr>
                        <a:t>kitchen utensils</a:t>
                      </a:r>
                      <a:endParaRPr lang="en-US" sz="2000" dirty="0">
                        <a:solidFill>
                          <a:srgbClr val="FF3300"/>
                        </a:solidFill>
                      </a:endParaRPr>
                    </a:p>
                  </a:txBody>
                  <a:tcPr>
                    <a:noFill/>
                  </a:tcPr>
                </a:tc>
                <a:tc>
                  <a:txBody>
                    <a:bodyPr/>
                    <a:lstStyle/>
                    <a:p>
                      <a:r>
                        <a:rPr lang="en-US" sz="2000" dirty="0" smtClean="0">
                          <a:solidFill>
                            <a:srgbClr val="00B0F0"/>
                          </a:solidFill>
                        </a:rPr>
                        <a:t>automobiles</a:t>
                      </a:r>
                      <a:endParaRPr lang="en-US" sz="2000" dirty="0">
                        <a:solidFill>
                          <a:srgbClr val="00B0F0"/>
                        </a:solidFill>
                      </a:endParaRPr>
                    </a:p>
                  </a:txBody>
                  <a:tcPr>
                    <a:noFill/>
                  </a:tcPr>
                </a:tc>
                <a:tc>
                  <a:txBody>
                    <a:bodyPr/>
                    <a:lstStyle/>
                    <a:p>
                      <a:r>
                        <a:rPr lang="en-US" sz="2000" dirty="0" smtClean="0">
                          <a:solidFill>
                            <a:srgbClr val="B88C00"/>
                          </a:solidFill>
                        </a:rPr>
                        <a:t>craft beer</a:t>
                      </a:r>
                      <a:r>
                        <a:rPr lang="en-US" sz="2000" baseline="0" dirty="0" smtClean="0">
                          <a:solidFill>
                            <a:srgbClr val="B88C00"/>
                          </a:solidFill>
                        </a:rPr>
                        <a:t> </a:t>
                      </a:r>
                      <a:r>
                        <a:rPr lang="en-US" sz="2000" dirty="0" smtClean="0">
                          <a:solidFill>
                            <a:srgbClr val="B88C00"/>
                          </a:solidFill>
                        </a:rPr>
                        <a:t>bottles</a:t>
                      </a:r>
                      <a:endParaRPr lang="en-US" sz="2000" dirty="0">
                        <a:solidFill>
                          <a:srgbClr val="B88C00"/>
                        </a:solidFill>
                      </a:endParaRPr>
                    </a:p>
                  </a:txBody>
                  <a:tcPr>
                    <a:noFill/>
                  </a:tcPr>
                </a:tc>
              </a:tr>
              <a:tr h="370840">
                <a:tc>
                  <a:txBody>
                    <a:bodyPr/>
                    <a:lstStyle/>
                    <a:p>
                      <a:r>
                        <a:rPr lang="en-US" sz="2000" dirty="0" smtClean="0">
                          <a:solidFill>
                            <a:srgbClr val="B88C00"/>
                          </a:solidFill>
                        </a:rPr>
                        <a:t>ants</a:t>
                      </a:r>
                      <a:endParaRPr lang="en-US" sz="2000" dirty="0">
                        <a:solidFill>
                          <a:srgbClr val="B88C00"/>
                        </a:solidFill>
                      </a:endParaRPr>
                    </a:p>
                  </a:txBody>
                  <a:tcPr>
                    <a:noFill/>
                  </a:tcPr>
                </a:tc>
                <a:tc>
                  <a:txBody>
                    <a:bodyPr/>
                    <a:lstStyle/>
                    <a:p>
                      <a:r>
                        <a:rPr lang="en-US" sz="2000" dirty="0" smtClean="0">
                          <a:solidFill>
                            <a:srgbClr val="7030A0"/>
                          </a:solidFill>
                        </a:rPr>
                        <a:t>dancers </a:t>
                      </a:r>
                      <a:endParaRPr lang="en-US" sz="2000" dirty="0">
                        <a:solidFill>
                          <a:srgbClr val="7030A0"/>
                        </a:solidFill>
                      </a:endParaRPr>
                    </a:p>
                  </a:txBody>
                  <a:tcPr>
                    <a:noFill/>
                  </a:tcPr>
                </a:tc>
                <a:tc>
                  <a:txBody>
                    <a:bodyPr/>
                    <a:lstStyle/>
                    <a:p>
                      <a:r>
                        <a:rPr lang="en-US" sz="2000" dirty="0" smtClean="0">
                          <a:solidFill>
                            <a:srgbClr val="07D329"/>
                          </a:solidFill>
                        </a:rPr>
                        <a:t>baseball diamonds</a:t>
                      </a:r>
                      <a:endParaRPr lang="en-US" sz="2000" dirty="0">
                        <a:solidFill>
                          <a:srgbClr val="07D329"/>
                        </a:solidFill>
                      </a:endParaRPr>
                    </a:p>
                  </a:txBody>
                  <a:tcPr>
                    <a:noFill/>
                  </a:tcPr>
                </a:tc>
              </a:tr>
              <a:tr h="370840">
                <a:tc>
                  <a:txBody>
                    <a:bodyPr/>
                    <a:lstStyle/>
                    <a:p>
                      <a:r>
                        <a:rPr lang="en-US" sz="2000" dirty="0" smtClean="0">
                          <a:solidFill>
                            <a:srgbClr val="00B0F0"/>
                          </a:solidFill>
                        </a:rPr>
                        <a:t>skyscrapers</a:t>
                      </a:r>
                      <a:endParaRPr lang="en-US" sz="2000" dirty="0">
                        <a:solidFill>
                          <a:srgbClr val="00B0F0"/>
                        </a:solidFill>
                      </a:endParaRPr>
                    </a:p>
                  </a:txBody>
                  <a:tcPr>
                    <a:noFill/>
                  </a:tcPr>
                </a:tc>
                <a:tc>
                  <a:txBody>
                    <a:bodyPr/>
                    <a:lstStyle/>
                    <a:p>
                      <a:r>
                        <a:rPr lang="en-US" sz="2000" dirty="0" smtClean="0">
                          <a:solidFill>
                            <a:srgbClr val="07D329"/>
                          </a:solidFill>
                        </a:rPr>
                        <a:t>lawn mowers</a:t>
                      </a:r>
                      <a:endParaRPr lang="en-US" sz="2000" dirty="0">
                        <a:solidFill>
                          <a:srgbClr val="07D329"/>
                        </a:solidFill>
                      </a:endParaRPr>
                    </a:p>
                  </a:txBody>
                  <a:tcPr>
                    <a:noFill/>
                  </a:tcPr>
                </a:tc>
                <a:tc>
                  <a:txBody>
                    <a:bodyPr/>
                    <a:lstStyle/>
                    <a:p>
                      <a:r>
                        <a:rPr lang="en-US" sz="2000" dirty="0" smtClean="0">
                          <a:solidFill>
                            <a:srgbClr val="C00000"/>
                          </a:solidFill>
                        </a:rPr>
                        <a:t>Dead Sea Scrolls</a:t>
                      </a:r>
                      <a:endParaRPr lang="en-US" sz="2000" dirty="0">
                        <a:solidFill>
                          <a:srgbClr val="C00000"/>
                        </a:solidFill>
                      </a:endParaRPr>
                    </a:p>
                  </a:txBody>
                  <a:tcPr>
                    <a:noFill/>
                  </a:tcPr>
                </a:tc>
              </a:tr>
              <a:tr h="370840">
                <a:tc>
                  <a:txBody>
                    <a:bodyPr/>
                    <a:lstStyle/>
                    <a:p>
                      <a:endParaRPr lang="en-US" sz="2000" dirty="0"/>
                    </a:p>
                  </a:txBody>
                  <a:tcPr>
                    <a:noFill/>
                  </a:tcPr>
                </a:tc>
                <a:tc>
                  <a:txBody>
                    <a:bodyPr/>
                    <a:lstStyle/>
                    <a:p>
                      <a:r>
                        <a:rPr lang="en-US" sz="2000" i="1" dirty="0" smtClean="0"/>
                        <a:t>etc., etc., etc.</a:t>
                      </a:r>
                      <a:endParaRPr lang="en-US" sz="2000" i="1" dirty="0"/>
                    </a:p>
                  </a:txBody>
                  <a:tcPr>
                    <a:noFill/>
                  </a:tcPr>
                </a:tc>
                <a:tc>
                  <a:txBody>
                    <a:bodyPr/>
                    <a:lstStyle/>
                    <a:p>
                      <a:endParaRPr lang="en-US" sz="2000" dirty="0"/>
                    </a:p>
                  </a:txBody>
                  <a:tcPr>
                    <a:noFill/>
                  </a:tcPr>
                </a:tc>
              </a:tr>
            </a:tbl>
          </a:graphicData>
        </a:graphic>
      </p:graphicFrame>
    </p:spTree>
    <p:extLst>
      <p:ext uri="{BB962C8B-B14F-4D97-AF65-F5344CB8AC3E}">
        <p14:creationId xmlns:p14="http://schemas.microsoft.com/office/powerpoint/2010/main" val="682255380"/>
      </p:ext>
    </p:extLst>
  </p:cSld>
  <p:clrMapOvr>
    <a:masterClrMapping/>
  </p:clrMapOvr>
  <p:transition advTm="27968"/>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2743200"/>
            <a:ext cx="2895600" cy="2031325"/>
          </a:xfrm>
          <a:prstGeom prst="rect">
            <a:avLst/>
          </a:prstGeom>
          <a:noFill/>
        </p:spPr>
        <p:txBody>
          <a:bodyPr wrap="square" rtlCol="0">
            <a:spAutoFit/>
          </a:bodyPr>
          <a:lstStyle/>
          <a:p>
            <a:r>
              <a:rPr lang="en-US" dirty="0" smtClean="0"/>
              <a:t>Data:    72, 18, 112, 87, 92, 54, 16, 8, 13, 66, 77, 92, 55, 42, 25, 28, 31, 68, 21, 19, 2, 46, 49, 58, 20, 78, 88, 89, 91, 59, 56, 53, 49, 58, 47, 57, 51, 61, 62, 68, 63, 57, 50, 35</a:t>
            </a:r>
          </a:p>
          <a:p>
            <a:endParaRPr lang="en-US" dirty="0"/>
          </a:p>
        </p:txBody>
      </p:sp>
      <p:pic>
        <p:nvPicPr>
          <p:cNvPr id="3" name="Picture 2" descr="StemleafEg.jpg"/>
          <p:cNvPicPr>
            <a:picLocks noChangeAspect="1"/>
          </p:cNvPicPr>
          <p:nvPr/>
        </p:nvPicPr>
        <p:blipFill>
          <a:blip r:embed="rId3" cstate="print"/>
          <a:stretch>
            <a:fillRect/>
          </a:stretch>
        </p:blipFill>
        <p:spPr>
          <a:xfrm>
            <a:off x="4800600" y="2438400"/>
            <a:ext cx="2819400" cy="4020849"/>
          </a:xfrm>
          <a:prstGeom prst="rect">
            <a:avLst/>
          </a:prstGeom>
        </p:spPr>
      </p:pic>
      <p:sp>
        <p:nvSpPr>
          <p:cNvPr id="4" name="TextBox 3"/>
          <p:cNvSpPr txBox="1"/>
          <p:nvPr/>
        </p:nvSpPr>
        <p:spPr>
          <a:xfrm>
            <a:off x="762000" y="304800"/>
            <a:ext cx="7620000" cy="1077218"/>
          </a:xfrm>
          <a:prstGeom prst="rect">
            <a:avLst/>
          </a:prstGeom>
          <a:noFill/>
        </p:spPr>
        <p:txBody>
          <a:bodyPr wrap="square" rtlCol="0">
            <a:spAutoFit/>
          </a:bodyPr>
          <a:lstStyle/>
          <a:p>
            <a:pPr algn="ctr"/>
            <a:r>
              <a:rPr lang="en-US" sz="3200" dirty="0" smtClean="0"/>
              <a:t>Good Graphical Formats Clarify Data </a:t>
            </a:r>
          </a:p>
          <a:p>
            <a:pPr algn="ctr"/>
            <a:r>
              <a:rPr lang="en-US" sz="3200" dirty="0" smtClean="0"/>
              <a:t>by Making Patterns and Trends Visible </a:t>
            </a:r>
          </a:p>
        </p:txBody>
      </p:sp>
      <p:sp>
        <p:nvSpPr>
          <p:cNvPr id="5" name="TextBox 4"/>
          <p:cNvSpPr txBox="1"/>
          <p:nvPr/>
        </p:nvSpPr>
        <p:spPr>
          <a:xfrm>
            <a:off x="914400" y="1828800"/>
            <a:ext cx="4457700" cy="738664"/>
          </a:xfrm>
          <a:prstGeom prst="rect">
            <a:avLst/>
          </a:prstGeom>
          <a:noFill/>
        </p:spPr>
        <p:txBody>
          <a:bodyPr wrap="square" rtlCol="0">
            <a:spAutoFit/>
          </a:bodyPr>
          <a:lstStyle/>
          <a:p>
            <a:pPr algn="ctr"/>
            <a:r>
              <a:rPr lang="en-US" sz="2400" dirty="0" smtClean="0">
                <a:solidFill>
                  <a:srgbClr val="000099"/>
                </a:solidFill>
              </a:rPr>
              <a:t>John </a:t>
            </a:r>
            <a:r>
              <a:rPr lang="en-US" sz="2400" dirty="0">
                <a:solidFill>
                  <a:srgbClr val="000099"/>
                </a:solidFill>
              </a:rPr>
              <a:t>Tukey’s Stem-and-Leaf Plot</a:t>
            </a:r>
          </a:p>
          <a:p>
            <a:endParaRPr lang="en-US" dirty="0"/>
          </a:p>
        </p:txBody>
      </p:sp>
      <p:sp>
        <p:nvSpPr>
          <p:cNvPr id="6" name="TextBox 5"/>
          <p:cNvSpPr txBox="1"/>
          <p:nvPr/>
        </p:nvSpPr>
        <p:spPr>
          <a:xfrm>
            <a:off x="8686800" y="6553200"/>
            <a:ext cx="457200" cy="369332"/>
          </a:xfrm>
          <a:prstGeom prst="rect">
            <a:avLst/>
          </a:prstGeom>
          <a:noFill/>
        </p:spPr>
        <p:txBody>
          <a:bodyPr wrap="square" rtlCol="0">
            <a:spAutoFit/>
          </a:bodyPr>
          <a:lstStyle/>
          <a:p>
            <a:r>
              <a:rPr lang="en-US" dirty="0" smtClean="0">
                <a:solidFill>
                  <a:schemeClr val="bg1">
                    <a:lumMod val="65000"/>
                  </a:schemeClr>
                </a:solidFill>
              </a:rPr>
              <a:t>*</a:t>
            </a:r>
            <a:endParaRPr lang="en-US" dirty="0">
              <a:solidFill>
                <a:schemeClr val="bg1">
                  <a:lumMod val="65000"/>
                </a:schemeClr>
              </a:solidFill>
            </a:endParaRPr>
          </a:p>
        </p:txBody>
      </p:sp>
    </p:spTree>
  </p:cSld>
  <p:clrMapOvr>
    <a:masterClrMapping/>
  </p:clrMapOvr>
  <p:transition advTm="46726"/>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66800" y="3962400"/>
            <a:ext cx="7162800" cy="1569660"/>
          </a:xfrm>
          <a:prstGeom prst="rect">
            <a:avLst/>
          </a:prstGeom>
        </p:spPr>
        <p:txBody>
          <a:bodyPr wrap="square">
            <a:spAutoFit/>
          </a:bodyPr>
          <a:lstStyle/>
          <a:p>
            <a:pPr indent="0">
              <a:buNone/>
            </a:pPr>
            <a:r>
              <a:rPr lang="en-US" sz="2400" dirty="0" smtClean="0"/>
              <a:t>The line chart immediately suggests a question that a reader casually scanning the table may miss: ‘In 2005, why did median award levels begin to outpace average levels?’</a:t>
            </a:r>
            <a:endParaRPr lang="en-US" sz="2400" dirty="0"/>
          </a:p>
        </p:txBody>
      </p:sp>
      <p:sp>
        <p:nvSpPr>
          <p:cNvPr id="11" name="TextBox 10"/>
          <p:cNvSpPr txBox="1"/>
          <p:nvPr/>
        </p:nvSpPr>
        <p:spPr>
          <a:xfrm>
            <a:off x="457200" y="5943600"/>
            <a:ext cx="7391400" cy="523220"/>
          </a:xfrm>
          <a:prstGeom prst="rect">
            <a:avLst/>
          </a:prstGeom>
          <a:noFill/>
        </p:spPr>
        <p:txBody>
          <a:bodyPr wrap="square" rtlCol="0">
            <a:spAutoFit/>
          </a:bodyPr>
          <a:lstStyle/>
          <a:p>
            <a:r>
              <a:rPr lang="en-US" sz="1400" dirty="0" smtClean="0">
                <a:solidFill>
                  <a:schemeClr val="tx1">
                    <a:lumMod val="65000"/>
                    <a:lumOff val="35000"/>
                  </a:schemeClr>
                </a:solidFill>
              </a:rPr>
              <a:t>Table from Apley et al., </a:t>
            </a:r>
            <a:r>
              <a:rPr lang="en-US" sz="1400" i="1" dirty="0" smtClean="0">
                <a:solidFill>
                  <a:schemeClr val="tx1">
                    <a:lumMod val="65000"/>
                    <a:lumOff val="35000"/>
                  </a:schemeClr>
                </a:solidFill>
              </a:rPr>
              <a:t>Supporting Museums-Serving Communities: An Evaluation of the Museums for America Program</a:t>
            </a:r>
            <a:r>
              <a:rPr lang="en-US" sz="1400" dirty="0" smtClean="0">
                <a:solidFill>
                  <a:schemeClr val="tx1">
                    <a:lumMod val="65000"/>
                    <a:lumOff val="35000"/>
                  </a:schemeClr>
                </a:solidFill>
              </a:rPr>
              <a:t>, 2011, U.S. Institute for Museum and Library Services. </a:t>
            </a:r>
            <a:endParaRPr lang="en-US" sz="1400" dirty="0">
              <a:solidFill>
                <a:schemeClr val="tx1">
                  <a:lumMod val="65000"/>
                  <a:lumOff val="35000"/>
                </a:schemeClr>
              </a:solidFill>
            </a:endParaRPr>
          </a:p>
        </p:txBody>
      </p:sp>
      <p:pic>
        <p:nvPicPr>
          <p:cNvPr id="16" name="Picture 15" descr="IMLS_MFATable.jpg"/>
          <p:cNvPicPr>
            <a:picLocks noChangeAspect="1"/>
          </p:cNvPicPr>
          <p:nvPr/>
        </p:nvPicPr>
        <p:blipFill>
          <a:blip r:embed="rId3" cstate="print"/>
          <a:stretch>
            <a:fillRect/>
          </a:stretch>
        </p:blipFill>
        <p:spPr>
          <a:xfrm>
            <a:off x="533400" y="637657"/>
            <a:ext cx="3733800" cy="2934308"/>
          </a:xfrm>
          <a:prstGeom prst="rect">
            <a:avLst/>
          </a:prstGeom>
        </p:spPr>
      </p:pic>
      <p:graphicFrame>
        <p:nvGraphicFramePr>
          <p:cNvPr id="18" name="Chart 17"/>
          <p:cNvGraphicFramePr/>
          <p:nvPr>
            <p:extLst>
              <p:ext uri="{D42A27DB-BD31-4B8C-83A1-F6EECF244321}">
                <p14:modId xmlns:p14="http://schemas.microsoft.com/office/powerpoint/2010/main" val="2145380918"/>
              </p:ext>
            </p:extLst>
          </p:nvPr>
        </p:nvGraphicFramePr>
        <p:xfrm>
          <a:off x="4179216" y="152400"/>
          <a:ext cx="4659984" cy="35814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8686800" y="6553200"/>
            <a:ext cx="457200" cy="369332"/>
          </a:xfrm>
          <a:prstGeom prst="rect">
            <a:avLst/>
          </a:prstGeom>
          <a:noFill/>
        </p:spPr>
        <p:txBody>
          <a:bodyPr wrap="square" rtlCol="0">
            <a:spAutoFit/>
          </a:bodyPr>
          <a:lstStyle/>
          <a:p>
            <a:r>
              <a:rPr lang="en-US" dirty="0" smtClean="0">
                <a:solidFill>
                  <a:schemeClr val="bg1">
                    <a:lumMod val="65000"/>
                  </a:schemeClr>
                </a:solidFill>
              </a:rPr>
              <a:t>*</a:t>
            </a:r>
            <a:endParaRPr lang="en-US" dirty="0">
              <a:solidFill>
                <a:schemeClr val="bg1">
                  <a:lumMod val="65000"/>
                </a:schemeClr>
              </a:solidFill>
            </a:endParaRPr>
          </a:p>
        </p:txBody>
      </p:sp>
    </p:spTree>
  </p:cSld>
  <p:clrMapOvr>
    <a:masterClrMapping/>
  </p:clrMapOvr>
  <p:transition advTm="36355"/>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Make Charts Neat, Clear, Simple</a:t>
            </a:r>
            <a:endParaRPr lang="en-US" sz="3200" dirty="0"/>
          </a:p>
        </p:txBody>
      </p:sp>
      <p:sp>
        <p:nvSpPr>
          <p:cNvPr id="3" name="Content Placeholder 2"/>
          <p:cNvSpPr>
            <a:spLocks noGrp="1"/>
          </p:cNvSpPr>
          <p:nvPr>
            <p:ph idx="1"/>
          </p:nvPr>
        </p:nvSpPr>
        <p:spPr>
          <a:xfrm>
            <a:off x="1028700" y="1524000"/>
            <a:ext cx="7086600" cy="4525963"/>
          </a:xfrm>
        </p:spPr>
        <p:txBody>
          <a:bodyPr>
            <a:normAutofit/>
          </a:bodyPr>
          <a:lstStyle/>
          <a:p>
            <a:pPr indent="0">
              <a:buNone/>
            </a:pPr>
            <a:r>
              <a:rPr lang="en-US" sz="2400" dirty="0" smtClean="0">
                <a:solidFill>
                  <a:srgbClr val="C00000"/>
                </a:solidFill>
              </a:rPr>
              <a:t>“</a:t>
            </a:r>
            <a:r>
              <a:rPr lang="en-US" sz="2400" dirty="0">
                <a:solidFill>
                  <a:srgbClr val="C00000"/>
                </a:solidFill>
              </a:rPr>
              <a:t>Strive for clarity. </a:t>
            </a:r>
            <a:r>
              <a:rPr lang="en-US" sz="2400" dirty="0" smtClean="0">
                <a:solidFill>
                  <a:srgbClr val="C00000"/>
                </a:solidFill>
              </a:rPr>
              <a:t>Draw </a:t>
            </a:r>
            <a:r>
              <a:rPr lang="en-US" sz="2400" dirty="0">
                <a:solidFill>
                  <a:srgbClr val="C00000"/>
                </a:solidFill>
              </a:rPr>
              <a:t>attention to the important features of  the data.”   </a:t>
            </a:r>
            <a:endParaRPr lang="en-US" sz="2400" dirty="0" smtClean="0">
              <a:solidFill>
                <a:srgbClr val="C00000"/>
              </a:solidFill>
            </a:endParaRPr>
          </a:p>
          <a:p>
            <a:pPr indent="0">
              <a:spcAft>
                <a:spcPts val="1200"/>
              </a:spcAft>
              <a:buNone/>
            </a:pPr>
            <a:r>
              <a:rPr lang="en-US" sz="1600" dirty="0" smtClean="0"/>
              <a:t>				-  </a:t>
            </a:r>
            <a:r>
              <a:rPr lang="en-US" sz="1600" i="1" dirty="0"/>
              <a:t>William Cleveland</a:t>
            </a:r>
          </a:p>
          <a:p>
            <a:pPr>
              <a:spcBef>
                <a:spcPts val="0"/>
              </a:spcBef>
              <a:spcAft>
                <a:spcPts val="1200"/>
              </a:spcAft>
              <a:buNone/>
            </a:pPr>
            <a:r>
              <a:rPr lang="en-US" sz="2800" dirty="0" smtClean="0">
                <a:solidFill>
                  <a:srgbClr val="FF0000"/>
                </a:solidFill>
              </a:rPr>
              <a:t>	</a:t>
            </a:r>
            <a:r>
              <a:rPr lang="en-US" sz="2400" dirty="0" smtClean="0">
                <a:solidFill>
                  <a:srgbClr val="C00000"/>
                </a:solidFill>
              </a:rPr>
              <a:t>Each graphical element should aid in communication of information.</a:t>
            </a:r>
          </a:p>
          <a:p>
            <a:pPr>
              <a:buNone/>
            </a:pPr>
            <a:r>
              <a:rPr lang="en-US" sz="2400" dirty="0" smtClean="0">
                <a:solidFill>
                  <a:srgbClr val="C00000"/>
                </a:solidFill>
              </a:rPr>
              <a:t>	Avoid distractions that hinder readability and interpretation (‘decoding’) of data.</a:t>
            </a:r>
          </a:p>
          <a:p>
            <a:pPr>
              <a:buNone/>
            </a:pPr>
            <a:endParaRPr lang="en-US" dirty="0"/>
          </a:p>
        </p:txBody>
      </p:sp>
    </p:spTree>
    <p:extLst>
      <p:ext uri="{BB962C8B-B14F-4D97-AF65-F5344CB8AC3E}">
        <p14:creationId xmlns:p14="http://schemas.microsoft.com/office/powerpoint/2010/main" val="2124279162"/>
      </p:ext>
    </p:extLst>
  </p:cSld>
  <p:clrMapOvr>
    <a:masterClrMapping/>
  </p:clrMapOvr>
  <p:transition advTm="1376"/>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layfairSlide1.jpg"/>
          <p:cNvPicPr>
            <a:picLocks noChangeAspect="1"/>
          </p:cNvPicPr>
          <p:nvPr/>
        </p:nvPicPr>
        <p:blipFill>
          <a:blip r:embed="rId3" cstate="print"/>
          <a:stretch>
            <a:fillRect/>
          </a:stretch>
        </p:blipFill>
        <p:spPr>
          <a:xfrm>
            <a:off x="-76200" y="-29690"/>
            <a:ext cx="9220200" cy="6858000"/>
          </a:xfrm>
          <a:prstGeom prst="rect">
            <a:avLst/>
          </a:prstGeom>
        </p:spPr>
      </p:pic>
      <p:sp>
        <p:nvSpPr>
          <p:cNvPr id="3" name="Subtitle 2"/>
          <p:cNvSpPr>
            <a:spLocks noGrp="1"/>
          </p:cNvSpPr>
          <p:nvPr>
            <p:ph type="subTitle" idx="1"/>
          </p:nvPr>
        </p:nvSpPr>
        <p:spPr>
          <a:xfrm>
            <a:off x="1235697" y="2667000"/>
            <a:ext cx="6934200" cy="1614964"/>
          </a:xfrm>
        </p:spPr>
        <p:txBody>
          <a:bodyPr>
            <a:normAutofit/>
          </a:bodyPr>
          <a:lstStyle/>
          <a:p>
            <a:pPr algn="l">
              <a:spcBef>
                <a:spcPts val="500"/>
              </a:spcBef>
            </a:pPr>
            <a:r>
              <a:rPr lang="en-US" sz="2400" dirty="0" smtClean="0">
                <a:solidFill>
                  <a:schemeClr val="tx1">
                    <a:lumMod val="50000"/>
                    <a:lumOff val="50000"/>
                  </a:schemeClr>
                </a:solidFill>
              </a:rPr>
              <a:t>Note: This PowerPoint file includes an ADDENDUM with additional </a:t>
            </a:r>
            <a:r>
              <a:rPr lang="en-US" sz="2400" dirty="0">
                <a:solidFill>
                  <a:schemeClr val="tx1">
                    <a:lumMod val="50000"/>
                    <a:lumOff val="50000"/>
                  </a:schemeClr>
                </a:solidFill>
              </a:rPr>
              <a:t>graphing </a:t>
            </a:r>
            <a:r>
              <a:rPr lang="en-US" sz="2400" dirty="0" smtClean="0">
                <a:solidFill>
                  <a:schemeClr val="tx1">
                    <a:lumMod val="50000"/>
                    <a:lumOff val="50000"/>
                  </a:schemeClr>
                </a:solidFill>
              </a:rPr>
              <a:t>guidelines—for line charts, bar charts, and use of color</a:t>
            </a:r>
            <a:r>
              <a:rPr lang="en-US" sz="2400" dirty="0">
                <a:solidFill>
                  <a:schemeClr val="tx1">
                    <a:lumMod val="50000"/>
                    <a:lumOff val="50000"/>
                  </a:schemeClr>
                </a:solidFill>
              </a:rPr>
              <a:t>—</a:t>
            </a:r>
            <a:r>
              <a:rPr lang="en-US" sz="2400" dirty="0" smtClean="0">
                <a:solidFill>
                  <a:schemeClr val="tx1">
                    <a:lumMod val="50000"/>
                    <a:lumOff val="50000"/>
                  </a:schemeClr>
                </a:solidFill>
              </a:rPr>
              <a:t>not presented in </a:t>
            </a:r>
            <a:r>
              <a:rPr lang="en-US" sz="2400" dirty="0">
                <a:solidFill>
                  <a:schemeClr val="tx1">
                    <a:lumMod val="50000"/>
                    <a:lumOff val="50000"/>
                  </a:schemeClr>
                </a:solidFill>
              </a:rPr>
              <a:t>the OPEG </a:t>
            </a:r>
            <a:r>
              <a:rPr lang="en-US" sz="2400" dirty="0" smtClean="0">
                <a:solidFill>
                  <a:schemeClr val="tx1">
                    <a:lumMod val="50000"/>
                    <a:lumOff val="50000"/>
                  </a:schemeClr>
                </a:solidFill>
              </a:rPr>
              <a:t>workshop </a:t>
            </a:r>
            <a:r>
              <a:rPr lang="en-US" sz="2400" dirty="0">
                <a:solidFill>
                  <a:schemeClr val="tx1">
                    <a:lumMod val="50000"/>
                    <a:lumOff val="50000"/>
                  </a:schemeClr>
                </a:solidFill>
              </a:rPr>
              <a:t>due to time limitations.</a:t>
            </a:r>
          </a:p>
          <a:p>
            <a:endParaRPr lang="en-US" sz="2400" dirty="0" smtClean="0">
              <a:solidFill>
                <a:schemeClr val="tx1"/>
              </a:solidFill>
            </a:endParaRPr>
          </a:p>
          <a:p>
            <a:endParaRPr lang="en-US" sz="2400" dirty="0">
              <a:solidFill>
                <a:schemeClr val="tx1"/>
              </a:solidFill>
            </a:endParaRPr>
          </a:p>
        </p:txBody>
      </p:sp>
      <p:sp>
        <p:nvSpPr>
          <p:cNvPr id="9" name="TextBox 8"/>
          <p:cNvSpPr txBox="1"/>
          <p:nvPr/>
        </p:nvSpPr>
        <p:spPr>
          <a:xfrm>
            <a:off x="381000" y="5090636"/>
            <a:ext cx="7796753" cy="738664"/>
          </a:xfrm>
          <a:prstGeom prst="rect">
            <a:avLst/>
          </a:prstGeom>
          <a:noFill/>
        </p:spPr>
        <p:txBody>
          <a:bodyPr wrap="square" rtlCol="0">
            <a:spAutoFit/>
          </a:bodyPr>
          <a:lstStyle/>
          <a:p>
            <a:r>
              <a:rPr lang="en-US" sz="1400" dirty="0" smtClean="0">
                <a:solidFill>
                  <a:schemeClr val="tx1">
                    <a:lumMod val="65000"/>
                    <a:lumOff val="35000"/>
                  </a:schemeClr>
                </a:solidFill>
              </a:rPr>
              <a:t>Background image from  The Commercial and Political Atlas, William Playfair, 3</a:t>
            </a:r>
            <a:r>
              <a:rPr lang="en-US" sz="1400" baseline="30000" dirty="0" smtClean="0">
                <a:solidFill>
                  <a:schemeClr val="tx1">
                    <a:lumMod val="65000"/>
                    <a:lumOff val="35000"/>
                  </a:schemeClr>
                </a:solidFill>
              </a:rPr>
              <a:t>rd</a:t>
            </a:r>
            <a:r>
              <a:rPr lang="en-US" sz="1400" dirty="0" smtClean="0">
                <a:solidFill>
                  <a:schemeClr val="tx1">
                    <a:lumMod val="65000"/>
                    <a:lumOff val="35000"/>
                  </a:schemeClr>
                </a:solidFill>
              </a:rPr>
              <a:t> edition, 1801. The first edition was published in 1768. Playfair is the inventor of statistical graphs. His brother was the famed Scottish mathematician, John Playfair. </a:t>
            </a:r>
            <a:endParaRPr lang="en-US" sz="1400" dirty="0">
              <a:solidFill>
                <a:schemeClr val="tx1">
                  <a:lumMod val="65000"/>
                  <a:lumOff val="35000"/>
                </a:schemeClr>
              </a:solidFill>
            </a:endParaRPr>
          </a:p>
        </p:txBody>
      </p:sp>
    </p:spTree>
    <p:extLst>
      <p:ext uri="{BB962C8B-B14F-4D97-AF65-F5344CB8AC3E}">
        <p14:creationId xmlns:p14="http://schemas.microsoft.com/office/powerpoint/2010/main" val="1639245123"/>
      </p:ext>
    </p:extLst>
  </p:cSld>
  <p:clrMapOvr>
    <a:masterClrMapping/>
  </p:clrMapOvr>
  <p:transition advTm="24006"/>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rot="5400000">
            <a:off x="3124994" y="3971786"/>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4800" y="914400"/>
            <a:ext cx="838200" cy="523220"/>
          </a:xfrm>
          <a:prstGeom prst="rect">
            <a:avLst/>
          </a:prstGeom>
          <a:noFill/>
        </p:spPr>
        <p:txBody>
          <a:bodyPr wrap="square" rtlCol="0">
            <a:spAutoFit/>
          </a:bodyPr>
          <a:lstStyle/>
          <a:p>
            <a:r>
              <a:rPr lang="en-US" sz="1400" dirty="0" smtClean="0">
                <a:solidFill>
                  <a:srgbClr val="C00000"/>
                </a:solidFill>
                <a:latin typeface="Times New Roman" pitchFamily="18" charset="0"/>
                <a:cs typeface="Times New Roman" pitchFamily="18" charset="0"/>
              </a:rPr>
              <a:t>CHART</a:t>
            </a:r>
          </a:p>
          <a:p>
            <a:r>
              <a:rPr lang="en-US" sz="1400" dirty="0" smtClean="0">
                <a:solidFill>
                  <a:srgbClr val="C00000"/>
                </a:solidFill>
                <a:latin typeface="Times New Roman" pitchFamily="18" charset="0"/>
                <a:cs typeface="Times New Roman" pitchFamily="18" charset="0"/>
              </a:rPr>
              <a:t> TITLE</a:t>
            </a:r>
            <a:endParaRPr lang="en-US" sz="1400" dirty="0">
              <a:solidFill>
                <a:srgbClr val="C00000"/>
              </a:solidFill>
              <a:latin typeface="Times New Roman" pitchFamily="18" charset="0"/>
              <a:cs typeface="Times New Roman" pitchFamily="18" charset="0"/>
            </a:endParaRPr>
          </a:p>
        </p:txBody>
      </p:sp>
      <p:sp>
        <p:nvSpPr>
          <p:cNvPr id="20" name="TextBox 19"/>
          <p:cNvSpPr txBox="1"/>
          <p:nvPr/>
        </p:nvSpPr>
        <p:spPr>
          <a:xfrm rot="16200000">
            <a:off x="-379511" y="3198912"/>
            <a:ext cx="2590801" cy="307777"/>
          </a:xfrm>
          <a:prstGeom prst="rect">
            <a:avLst/>
          </a:prstGeom>
          <a:noFill/>
        </p:spPr>
        <p:txBody>
          <a:bodyPr wrap="square" rtlCol="0">
            <a:spAutoFit/>
          </a:bodyPr>
          <a:lstStyle/>
          <a:p>
            <a:r>
              <a:rPr lang="en-US" sz="1400" dirty="0" smtClean="0">
                <a:solidFill>
                  <a:srgbClr val="C00000"/>
                </a:solidFill>
                <a:latin typeface="Times New Roman" pitchFamily="18" charset="0"/>
                <a:cs typeface="Times New Roman" pitchFamily="18" charset="0"/>
              </a:rPr>
              <a:t>VERTICAL AXIS  (SCALE)</a:t>
            </a:r>
            <a:endParaRPr lang="en-US" sz="1400" dirty="0">
              <a:solidFill>
                <a:srgbClr val="C00000"/>
              </a:solidFill>
              <a:latin typeface="Times New Roman" pitchFamily="18" charset="0"/>
              <a:cs typeface="Times New Roman" pitchFamily="18" charset="0"/>
            </a:endParaRPr>
          </a:p>
        </p:txBody>
      </p:sp>
      <p:cxnSp>
        <p:nvCxnSpPr>
          <p:cNvPr id="22" name="Straight Arrow Connector 21"/>
          <p:cNvCxnSpPr/>
          <p:nvPr/>
        </p:nvCxnSpPr>
        <p:spPr>
          <a:xfrm rot="5400000">
            <a:off x="762000" y="4886980"/>
            <a:ext cx="306388" cy="1588"/>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34" name="Picture 33" descr="BP_BarChartStoryTelling.jpg"/>
          <p:cNvPicPr>
            <a:picLocks noChangeAspect="1"/>
          </p:cNvPicPr>
          <p:nvPr/>
        </p:nvPicPr>
        <p:blipFill>
          <a:blip r:embed="rId3" cstate="print"/>
          <a:stretch>
            <a:fillRect/>
          </a:stretch>
        </p:blipFill>
        <p:spPr>
          <a:xfrm>
            <a:off x="1752600" y="914400"/>
            <a:ext cx="5843587" cy="4901718"/>
          </a:xfrm>
          <a:prstGeom prst="rect">
            <a:avLst/>
          </a:prstGeom>
        </p:spPr>
      </p:pic>
      <p:cxnSp>
        <p:nvCxnSpPr>
          <p:cNvPr id="4" name="Straight Arrow Connector 3"/>
          <p:cNvCxnSpPr/>
          <p:nvPr/>
        </p:nvCxnSpPr>
        <p:spPr>
          <a:xfrm>
            <a:off x="1066800" y="1219200"/>
            <a:ext cx="685800" cy="1588"/>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276600" y="5867400"/>
            <a:ext cx="2667000" cy="307777"/>
          </a:xfrm>
          <a:prstGeom prst="rect">
            <a:avLst/>
          </a:prstGeom>
          <a:noFill/>
        </p:spPr>
        <p:txBody>
          <a:bodyPr wrap="square" rtlCol="0">
            <a:spAutoFit/>
          </a:bodyPr>
          <a:lstStyle/>
          <a:p>
            <a:r>
              <a:rPr lang="en-US" sz="1400" dirty="0" smtClean="0">
                <a:solidFill>
                  <a:srgbClr val="C00000"/>
                </a:solidFill>
                <a:latin typeface="Times New Roman" pitchFamily="18" charset="0"/>
                <a:cs typeface="Times New Roman" pitchFamily="18" charset="0"/>
              </a:rPr>
              <a:t>HORIZONTAL AXIS  (SCALE)</a:t>
            </a:r>
            <a:endParaRPr lang="en-US" sz="1400" dirty="0">
              <a:solidFill>
                <a:srgbClr val="C00000"/>
              </a:solidFill>
              <a:latin typeface="Times New Roman" pitchFamily="18" charset="0"/>
              <a:cs typeface="Times New Roman" pitchFamily="18" charset="0"/>
            </a:endParaRPr>
          </a:p>
        </p:txBody>
      </p:sp>
      <p:cxnSp>
        <p:nvCxnSpPr>
          <p:cNvPr id="17" name="Straight Arrow Connector 16"/>
          <p:cNvCxnSpPr/>
          <p:nvPr/>
        </p:nvCxnSpPr>
        <p:spPr>
          <a:xfrm>
            <a:off x="6248400" y="6019800"/>
            <a:ext cx="685800" cy="1588"/>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696200" y="2286000"/>
            <a:ext cx="1447800" cy="954107"/>
          </a:xfrm>
          <a:prstGeom prst="rect">
            <a:avLst/>
          </a:prstGeom>
          <a:noFill/>
        </p:spPr>
        <p:txBody>
          <a:bodyPr wrap="square" rtlCol="0">
            <a:spAutoFit/>
          </a:bodyPr>
          <a:lstStyle/>
          <a:p>
            <a:r>
              <a:rPr lang="en-US" sz="1400" dirty="0" smtClean="0">
                <a:solidFill>
                  <a:srgbClr val="C00000"/>
                </a:solidFill>
                <a:latin typeface="Times New Roman" pitchFamily="18" charset="0"/>
                <a:cs typeface="Times New Roman" pitchFamily="18" charset="0"/>
              </a:rPr>
              <a:t>AXIS LABEL</a:t>
            </a:r>
          </a:p>
          <a:p>
            <a:r>
              <a:rPr lang="en-US" sz="1400" dirty="0" smtClean="0">
                <a:solidFill>
                  <a:srgbClr val="C00000"/>
                </a:solidFill>
                <a:latin typeface="Times New Roman" pitchFamily="18" charset="0"/>
                <a:cs typeface="Times New Roman" pitchFamily="18" charset="0"/>
              </a:rPr>
              <a:t>(OR AXIS TITLE OR SCALE LABEL)</a:t>
            </a:r>
            <a:endParaRPr lang="en-US" sz="1400" dirty="0">
              <a:solidFill>
                <a:srgbClr val="C00000"/>
              </a:solidFill>
              <a:latin typeface="Times New Roman" pitchFamily="18" charset="0"/>
              <a:cs typeface="Times New Roman" pitchFamily="18" charset="0"/>
            </a:endParaRPr>
          </a:p>
        </p:txBody>
      </p:sp>
      <p:cxnSp>
        <p:nvCxnSpPr>
          <p:cNvPr id="36" name="Straight Arrow Connector 35"/>
          <p:cNvCxnSpPr/>
          <p:nvPr/>
        </p:nvCxnSpPr>
        <p:spPr>
          <a:xfrm rot="10800000">
            <a:off x="7467600" y="2590800"/>
            <a:ext cx="304800" cy="1588"/>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flipH="1" flipV="1">
            <a:off x="762794" y="2219186"/>
            <a:ext cx="304800" cy="1588"/>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10800000">
            <a:off x="2286000" y="6019800"/>
            <a:ext cx="685800" cy="1588"/>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6972300" y="5984677"/>
            <a:ext cx="22860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762000" y="1915180"/>
            <a:ext cx="30480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762000" y="5115580"/>
            <a:ext cx="30480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14" name="Title 1"/>
          <p:cNvSpPr txBox="1">
            <a:spLocks/>
          </p:cNvSpPr>
          <p:nvPr/>
        </p:nvSpPr>
        <p:spPr>
          <a:xfrm>
            <a:off x="2362200" y="152400"/>
            <a:ext cx="4038600" cy="6096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Components of a Chart</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125" name="Straight Arrow Connector 124"/>
          <p:cNvCxnSpPr/>
          <p:nvPr/>
        </p:nvCxnSpPr>
        <p:spPr>
          <a:xfrm rot="5400000">
            <a:off x="2400300" y="4305300"/>
            <a:ext cx="533400" cy="1588"/>
          </a:xfrm>
          <a:prstGeom prst="straightConnector1">
            <a:avLst/>
          </a:prstGeom>
          <a:ln w="2222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2019300" y="5981700"/>
            <a:ext cx="22860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686800" y="6553200"/>
            <a:ext cx="457200" cy="369332"/>
          </a:xfrm>
          <a:prstGeom prst="rect">
            <a:avLst/>
          </a:prstGeom>
          <a:noFill/>
        </p:spPr>
        <p:txBody>
          <a:bodyPr wrap="square" rtlCol="0">
            <a:spAutoFit/>
          </a:bodyPr>
          <a:lstStyle/>
          <a:p>
            <a:r>
              <a:rPr lang="en-US" dirty="0" smtClean="0">
                <a:solidFill>
                  <a:schemeClr val="bg1">
                    <a:lumMod val="65000"/>
                  </a:schemeClr>
                </a:solidFill>
              </a:rPr>
              <a:t>*</a:t>
            </a:r>
            <a:endParaRPr lang="en-US" dirty="0">
              <a:solidFill>
                <a:schemeClr val="bg1">
                  <a:lumMod val="65000"/>
                </a:schemeClr>
              </a:solidFill>
            </a:endParaRPr>
          </a:p>
        </p:txBody>
      </p:sp>
      <p:sp>
        <p:nvSpPr>
          <p:cNvPr id="23" name="TextBox 22"/>
          <p:cNvSpPr txBox="1"/>
          <p:nvPr/>
        </p:nvSpPr>
        <p:spPr>
          <a:xfrm>
            <a:off x="533400" y="6542367"/>
            <a:ext cx="3657600" cy="307777"/>
          </a:xfrm>
          <a:prstGeom prst="rect">
            <a:avLst/>
          </a:prstGeom>
          <a:noFill/>
        </p:spPr>
        <p:txBody>
          <a:bodyPr wrap="square" rtlCol="0">
            <a:spAutoFit/>
          </a:bodyPr>
          <a:lstStyle/>
          <a:p>
            <a:r>
              <a:rPr lang="en-US" sz="1400" dirty="0" smtClean="0">
                <a:solidFill>
                  <a:schemeClr val="tx1">
                    <a:lumMod val="50000"/>
                    <a:lumOff val="50000"/>
                  </a:schemeClr>
                </a:solidFill>
              </a:rPr>
              <a:t>Adapted from William Cleveland, 1994.</a:t>
            </a:r>
            <a:endParaRPr lang="en-US" sz="1400" i="1" dirty="0">
              <a:solidFill>
                <a:schemeClr val="tx1">
                  <a:lumMod val="50000"/>
                  <a:lumOff val="50000"/>
                </a:schemeClr>
              </a:solidFill>
            </a:endParaRPr>
          </a:p>
        </p:txBody>
      </p:sp>
    </p:spTree>
  </p:cSld>
  <p:clrMapOvr>
    <a:masterClrMapping/>
  </p:clrMapOvr>
  <p:transition advTm="45301"/>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rot="5400000">
            <a:off x="3124994" y="3971786"/>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4" name="Picture 33" descr="BP_BarChartStoryTelling.jpg"/>
          <p:cNvPicPr>
            <a:picLocks noChangeAspect="1"/>
          </p:cNvPicPr>
          <p:nvPr/>
        </p:nvPicPr>
        <p:blipFill>
          <a:blip r:embed="rId3" cstate="print"/>
          <a:stretch>
            <a:fillRect/>
          </a:stretch>
        </p:blipFill>
        <p:spPr>
          <a:xfrm>
            <a:off x="1752600" y="924580"/>
            <a:ext cx="5843587" cy="4901718"/>
          </a:xfrm>
          <a:prstGeom prst="rect">
            <a:avLst/>
          </a:prstGeom>
        </p:spPr>
      </p:pic>
      <p:sp>
        <p:nvSpPr>
          <p:cNvPr id="38" name="TextBox 37"/>
          <p:cNvSpPr txBox="1"/>
          <p:nvPr/>
        </p:nvSpPr>
        <p:spPr>
          <a:xfrm>
            <a:off x="7467600" y="4900136"/>
            <a:ext cx="1600200" cy="738664"/>
          </a:xfrm>
          <a:prstGeom prst="rect">
            <a:avLst/>
          </a:prstGeom>
          <a:noFill/>
        </p:spPr>
        <p:txBody>
          <a:bodyPr wrap="square" rtlCol="0">
            <a:spAutoFit/>
          </a:bodyPr>
          <a:lstStyle/>
          <a:p>
            <a:r>
              <a:rPr lang="en-US" sz="1400" dirty="0" smtClean="0">
                <a:solidFill>
                  <a:srgbClr val="C00000"/>
                </a:solidFill>
                <a:latin typeface="Times New Roman" pitchFamily="18" charset="0"/>
                <a:cs typeface="Times New Roman" pitchFamily="18" charset="0"/>
              </a:rPr>
              <a:t>AXIS VALUE LABELS  (TICK MARK  LABELS)</a:t>
            </a:r>
            <a:endParaRPr lang="en-US" sz="1400" dirty="0">
              <a:solidFill>
                <a:srgbClr val="C00000"/>
              </a:solidFill>
              <a:latin typeface="Times New Roman" pitchFamily="18" charset="0"/>
              <a:cs typeface="Times New Roman" pitchFamily="18" charset="0"/>
            </a:endParaRPr>
          </a:p>
        </p:txBody>
      </p:sp>
      <p:sp>
        <p:nvSpPr>
          <p:cNvPr id="39" name="TextBox 38"/>
          <p:cNvSpPr txBox="1"/>
          <p:nvPr/>
        </p:nvSpPr>
        <p:spPr>
          <a:xfrm>
            <a:off x="2590800" y="2219980"/>
            <a:ext cx="1371600" cy="307777"/>
          </a:xfrm>
          <a:prstGeom prst="rect">
            <a:avLst/>
          </a:prstGeom>
          <a:noFill/>
        </p:spPr>
        <p:txBody>
          <a:bodyPr wrap="square" rtlCol="0">
            <a:spAutoFit/>
          </a:bodyPr>
          <a:lstStyle/>
          <a:p>
            <a:r>
              <a:rPr lang="en-US" sz="1400" dirty="0" smtClean="0">
                <a:solidFill>
                  <a:srgbClr val="C00000"/>
                </a:solidFill>
                <a:latin typeface="Times New Roman" pitchFamily="18" charset="0"/>
                <a:cs typeface="Times New Roman" pitchFamily="18" charset="0"/>
              </a:rPr>
              <a:t>TICK  MARK</a:t>
            </a:r>
            <a:endParaRPr lang="en-US" sz="1400" dirty="0">
              <a:solidFill>
                <a:srgbClr val="C00000"/>
              </a:solidFill>
              <a:latin typeface="Times New Roman" pitchFamily="18" charset="0"/>
              <a:cs typeface="Times New Roman" pitchFamily="18" charset="0"/>
            </a:endParaRPr>
          </a:p>
        </p:txBody>
      </p:sp>
      <p:sp>
        <p:nvSpPr>
          <p:cNvPr id="40" name="TextBox 39"/>
          <p:cNvSpPr txBox="1"/>
          <p:nvPr/>
        </p:nvSpPr>
        <p:spPr>
          <a:xfrm>
            <a:off x="533400" y="5943600"/>
            <a:ext cx="1447800" cy="523220"/>
          </a:xfrm>
          <a:prstGeom prst="rect">
            <a:avLst/>
          </a:prstGeom>
          <a:noFill/>
        </p:spPr>
        <p:txBody>
          <a:bodyPr wrap="square" rtlCol="0">
            <a:spAutoFit/>
          </a:bodyPr>
          <a:lstStyle/>
          <a:p>
            <a:r>
              <a:rPr lang="en-US" sz="1400" dirty="0" smtClean="0">
                <a:solidFill>
                  <a:srgbClr val="C00000"/>
                </a:solidFill>
                <a:latin typeface="Times New Roman" pitchFamily="18" charset="0"/>
                <a:cs typeface="Times New Roman" pitchFamily="18" charset="0"/>
              </a:rPr>
              <a:t>AXIS  (SCALE) LINES</a:t>
            </a:r>
            <a:endParaRPr lang="en-US" sz="1400" dirty="0">
              <a:solidFill>
                <a:srgbClr val="C00000"/>
              </a:solidFill>
              <a:latin typeface="Times New Roman" pitchFamily="18" charset="0"/>
              <a:cs typeface="Times New Roman" pitchFamily="18" charset="0"/>
            </a:endParaRPr>
          </a:p>
        </p:txBody>
      </p:sp>
      <p:cxnSp>
        <p:nvCxnSpPr>
          <p:cNvPr id="30" name="Straight Arrow Connector 29"/>
          <p:cNvCxnSpPr/>
          <p:nvPr/>
        </p:nvCxnSpPr>
        <p:spPr>
          <a:xfrm rot="5400000" flipH="1" flipV="1">
            <a:off x="1980406" y="5343386"/>
            <a:ext cx="304800" cy="1588"/>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10800000">
            <a:off x="2209799" y="2370791"/>
            <a:ext cx="381001" cy="1588"/>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858000" y="1534180"/>
            <a:ext cx="60960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a:off x="6477000" y="1913592"/>
            <a:ext cx="381000" cy="1588"/>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543800" y="1371600"/>
            <a:ext cx="1447800" cy="307777"/>
          </a:xfrm>
          <a:prstGeom prst="rect">
            <a:avLst/>
          </a:prstGeom>
          <a:noFill/>
        </p:spPr>
        <p:txBody>
          <a:bodyPr wrap="square" rtlCol="0">
            <a:spAutoFit/>
          </a:bodyPr>
          <a:lstStyle/>
          <a:p>
            <a:r>
              <a:rPr lang="en-US" sz="1400" dirty="0" smtClean="0">
                <a:solidFill>
                  <a:srgbClr val="C00000"/>
                </a:solidFill>
                <a:latin typeface="Times New Roman" pitchFamily="18" charset="0"/>
                <a:cs typeface="Times New Roman" pitchFamily="18" charset="0"/>
              </a:rPr>
              <a:t>KEY (LEGEND)</a:t>
            </a:r>
            <a:endParaRPr lang="en-US" sz="1400" dirty="0">
              <a:solidFill>
                <a:srgbClr val="C00000"/>
              </a:solidFill>
              <a:latin typeface="Times New Roman" pitchFamily="18" charset="0"/>
              <a:cs typeface="Times New Roman" pitchFamily="18" charset="0"/>
            </a:endParaRPr>
          </a:p>
        </p:txBody>
      </p:sp>
      <p:cxnSp>
        <p:nvCxnSpPr>
          <p:cNvPr id="73" name="Straight Arrow Connector 72"/>
          <p:cNvCxnSpPr/>
          <p:nvPr/>
        </p:nvCxnSpPr>
        <p:spPr>
          <a:xfrm rot="10800000">
            <a:off x="7010400" y="5256212"/>
            <a:ext cx="381000" cy="1589"/>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667500" y="1724680"/>
            <a:ext cx="38100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295400" y="5496580"/>
            <a:ext cx="83820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a:off x="1109990" y="5681990"/>
            <a:ext cx="37082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4267200" y="2296180"/>
            <a:ext cx="1371600" cy="304800"/>
          </a:xfrm>
          <a:prstGeom prst="rect">
            <a:avLst/>
          </a:prstGeom>
          <a:noFill/>
        </p:spPr>
        <p:txBody>
          <a:bodyPr wrap="square" rtlCol="0">
            <a:spAutoFit/>
          </a:bodyPr>
          <a:lstStyle/>
          <a:p>
            <a:r>
              <a:rPr lang="en-US" sz="1400" dirty="0" smtClean="0">
                <a:solidFill>
                  <a:srgbClr val="C00000"/>
                </a:solidFill>
                <a:latin typeface="Times New Roman" pitchFamily="18" charset="0"/>
                <a:cs typeface="Times New Roman" pitchFamily="18" charset="0"/>
              </a:rPr>
              <a:t>DATA LABEL</a:t>
            </a:r>
            <a:endParaRPr lang="en-US" sz="1400" dirty="0">
              <a:solidFill>
                <a:srgbClr val="C00000"/>
              </a:solidFill>
              <a:latin typeface="Times New Roman" pitchFamily="18" charset="0"/>
              <a:cs typeface="Times New Roman" pitchFamily="18" charset="0"/>
            </a:endParaRPr>
          </a:p>
        </p:txBody>
      </p:sp>
      <p:cxnSp>
        <p:nvCxnSpPr>
          <p:cNvPr id="105" name="Straight Arrow Connector 104"/>
          <p:cNvCxnSpPr/>
          <p:nvPr/>
        </p:nvCxnSpPr>
        <p:spPr>
          <a:xfrm rot="5400000" flipH="1" flipV="1">
            <a:off x="4799806" y="2142986"/>
            <a:ext cx="304800" cy="1588"/>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4" name="Title 1"/>
          <p:cNvSpPr txBox="1">
            <a:spLocks/>
          </p:cNvSpPr>
          <p:nvPr/>
        </p:nvSpPr>
        <p:spPr>
          <a:xfrm>
            <a:off x="2362200" y="152400"/>
            <a:ext cx="4038600" cy="6096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Components of a Chart</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120" name="Straight Arrow Connector 119"/>
          <p:cNvCxnSpPr/>
          <p:nvPr/>
        </p:nvCxnSpPr>
        <p:spPr>
          <a:xfrm>
            <a:off x="1295400" y="5103812"/>
            <a:ext cx="685800" cy="1588"/>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5400000">
            <a:off x="1143000" y="5257800"/>
            <a:ext cx="304800" cy="0"/>
          </a:xfrm>
          <a:prstGeom prst="line">
            <a:avLst/>
          </a:prstGeom>
          <a:ln w="2222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248400" y="609600"/>
            <a:ext cx="1447800" cy="523220"/>
          </a:xfrm>
          <a:prstGeom prst="rect">
            <a:avLst/>
          </a:prstGeom>
          <a:noFill/>
        </p:spPr>
        <p:txBody>
          <a:bodyPr wrap="square" rtlCol="0">
            <a:spAutoFit/>
          </a:bodyPr>
          <a:lstStyle/>
          <a:p>
            <a:r>
              <a:rPr lang="en-US" sz="1400" dirty="0" smtClean="0">
                <a:solidFill>
                  <a:srgbClr val="C00000"/>
                </a:solidFill>
                <a:latin typeface="Times New Roman" pitchFamily="18" charset="0"/>
                <a:cs typeface="Times New Roman" pitchFamily="18" charset="0"/>
              </a:rPr>
              <a:t>KEY (LEGEND) SYMBOL</a:t>
            </a:r>
            <a:endParaRPr lang="en-US" sz="1400" dirty="0">
              <a:solidFill>
                <a:srgbClr val="C00000"/>
              </a:solidFill>
              <a:latin typeface="Times New Roman" pitchFamily="18" charset="0"/>
              <a:cs typeface="Times New Roman" pitchFamily="18" charset="0"/>
            </a:endParaRPr>
          </a:p>
        </p:txBody>
      </p:sp>
      <p:cxnSp>
        <p:nvCxnSpPr>
          <p:cNvPr id="44" name="Straight Connector 43"/>
          <p:cNvCxnSpPr/>
          <p:nvPr/>
        </p:nvCxnSpPr>
        <p:spPr>
          <a:xfrm rot="5400000">
            <a:off x="6438900" y="1333500"/>
            <a:ext cx="38100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419600" y="1524000"/>
            <a:ext cx="220980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a:off x="4265612" y="1676400"/>
            <a:ext cx="306388" cy="1588"/>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686800" y="6553200"/>
            <a:ext cx="457200" cy="369332"/>
          </a:xfrm>
          <a:prstGeom prst="rect">
            <a:avLst/>
          </a:prstGeom>
          <a:noFill/>
        </p:spPr>
        <p:txBody>
          <a:bodyPr wrap="square" rtlCol="0">
            <a:spAutoFit/>
          </a:bodyPr>
          <a:lstStyle/>
          <a:p>
            <a:r>
              <a:rPr lang="en-US" dirty="0" smtClean="0">
                <a:solidFill>
                  <a:schemeClr val="bg1">
                    <a:lumMod val="65000"/>
                  </a:schemeClr>
                </a:solidFill>
              </a:rPr>
              <a:t>*</a:t>
            </a:r>
            <a:endParaRPr lang="en-US" dirty="0">
              <a:solidFill>
                <a:schemeClr val="bg1">
                  <a:lumMod val="65000"/>
                </a:schemeClr>
              </a:solidFill>
            </a:endParaRPr>
          </a:p>
        </p:txBody>
      </p:sp>
      <p:sp>
        <p:nvSpPr>
          <p:cNvPr id="27" name="TextBox 26"/>
          <p:cNvSpPr txBox="1"/>
          <p:nvPr/>
        </p:nvSpPr>
        <p:spPr>
          <a:xfrm>
            <a:off x="338579" y="6543020"/>
            <a:ext cx="3657600" cy="307777"/>
          </a:xfrm>
          <a:prstGeom prst="rect">
            <a:avLst/>
          </a:prstGeom>
          <a:noFill/>
        </p:spPr>
        <p:txBody>
          <a:bodyPr wrap="square" rtlCol="0">
            <a:spAutoFit/>
          </a:bodyPr>
          <a:lstStyle/>
          <a:p>
            <a:r>
              <a:rPr lang="en-US" sz="1400" dirty="0" smtClean="0">
                <a:solidFill>
                  <a:schemeClr val="tx1">
                    <a:lumMod val="50000"/>
                    <a:lumOff val="50000"/>
                  </a:schemeClr>
                </a:solidFill>
              </a:rPr>
              <a:t>Adapted from William Cleveland, 1994.</a:t>
            </a:r>
            <a:endParaRPr lang="en-US" sz="1400" i="1" dirty="0">
              <a:solidFill>
                <a:schemeClr val="tx1">
                  <a:lumMod val="50000"/>
                  <a:lumOff val="50000"/>
                </a:schemeClr>
              </a:solidFill>
            </a:endParaRPr>
          </a:p>
        </p:txBody>
      </p:sp>
    </p:spTree>
  </p:cSld>
  <p:clrMapOvr>
    <a:masterClrMapping/>
  </p:clrMapOvr>
  <p:transition advTm="58658"/>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rot="5400000">
            <a:off x="3124994" y="3971786"/>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4" name="Picture 33" descr="BP_BarChartStoryTelling.jpg"/>
          <p:cNvPicPr>
            <a:picLocks noChangeAspect="1"/>
          </p:cNvPicPr>
          <p:nvPr/>
        </p:nvPicPr>
        <p:blipFill>
          <a:blip r:embed="rId3" cstate="print"/>
          <a:stretch>
            <a:fillRect/>
          </a:stretch>
        </p:blipFill>
        <p:spPr>
          <a:xfrm>
            <a:off x="1752600" y="924580"/>
            <a:ext cx="5843587" cy="4901718"/>
          </a:xfrm>
          <a:prstGeom prst="rect">
            <a:avLst/>
          </a:prstGeom>
        </p:spPr>
      </p:pic>
      <p:cxnSp>
        <p:nvCxnSpPr>
          <p:cNvPr id="16" name="Straight Arrow Connector 15"/>
          <p:cNvCxnSpPr/>
          <p:nvPr/>
        </p:nvCxnSpPr>
        <p:spPr>
          <a:xfrm rot="10800000" flipV="1">
            <a:off x="7162800" y="5715000"/>
            <a:ext cx="533400" cy="10180"/>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3810000" y="2895600"/>
            <a:ext cx="1371600" cy="304800"/>
          </a:xfrm>
          <a:prstGeom prst="rect">
            <a:avLst/>
          </a:prstGeom>
          <a:noFill/>
        </p:spPr>
        <p:txBody>
          <a:bodyPr wrap="square" rtlCol="0">
            <a:spAutoFit/>
          </a:bodyPr>
          <a:lstStyle/>
          <a:p>
            <a:r>
              <a:rPr lang="en-US" sz="1400" dirty="0" smtClean="0">
                <a:solidFill>
                  <a:srgbClr val="C00000"/>
                </a:solidFill>
                <a:latin typeface="Times New Roman" pitchFamily="18" charset="0"/>
                <a:cs typeface="Times New Roman" pitchFamily="18" charset="0"/>
              </a:rPr>
              <a:t>DATA VALUE </a:t>
            </a:r>
            <a:endParaRPr lang="en-US" sz="1400" dirty="0">
              <a:solidFill>
                <a:srgbClr val="C00000"/>
              </a:solidFill>
              <a:latin typeface="Times New Roman" pitchFamily="18" charset="0"/>
              <a:cs typeface="Times New Roman" pitchFamily="18" charset="0"/>
            </a:endParaRPr>
          </a:p>
        </p:txBody>
      </p:sp>
      <p:cxnSp>
        <p:nvCxnSpPr>
          <p:cNvPr id="77" name="Straight Arrow Connector 76"/>
          <p:cNvCxnSpPr/>
          <p:nvPr/>
        </p:nvCxnSpPr>
        <p:spPr>
          <a:xfrm rot="5400000">
            <a:off x="4185116" y="3433296"/>
            <a:ext cx="467380" cy="1588"/>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7548890" y="5872490"/>
            <a:ext cx="29462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7391400" y="6096000"/>
            <a:ext cx="1447800" cy="523220"/>
          </a:xfrm>
          <a:prstGeom prst="rect">
            <a:avLst/>
          </a:prstGeom>
          <a:noFill/>
        </p:spPr>
        <p:txBody>
          <a:bodyPr wrap="square" rtlCol="0">
            <a:spAutoFit/>
          </a:bodyPr>
          <a:lstStyle/>
          <a:p>
            <a:r>
              <a:rPr lang="en-US" sz="1400" dirty="0" smtClean="0">
                <a:solidFill>
                  <a:srgbClr val="C00000"/>
                </a:solidFill>
                <a:latin typeface="Times New Roman" pitchFamily="18" charset="0"/>
                <a:cs typeface="Times New Roman" pitchFamily="18" charset="0"/>
              </a:rPr>
              <a:t>NOTE (ANNOTATION)</a:t>
            </a:r>
            <a:endParaRPr lang="en-US" sz="1400" dirty="0">
              <a:solidFill>
                <a:srgbClr val="C00000"/>
              </a:solidFill>
              <a:latin typeface="Times New Roman" pitchFamily="18" charset="0"/>
              <a:cs typeface="Times New Roman" pitchFamily="18" charset="0"/>
            </a:endParaRPr>
          </a:p>
        </p:txBody>
      </p:sp>
      <p:sp>
        <p:nvSpPr>
          <p:cNvPr id="104" name="TextBox 103"/>
          <p:cNvSpPr txBox="1"/>
          <p:nvPr/>
        </p:nvSpPr>
        <p:spPr>
          <a:xfrm>
            <a:off x="4267200" y="2296180"/>
            <a:ext cx="1371600" cy="304800"/>
          </a:xfrm>
          <a:prstGeom prst="rect">
            <a:avLst/>
          </a:prstGeom>
          <a:noFill/>
        </p:spPr>
        <p:txBody>
          <a:bodyPr wrap="square" rtlCol="0">
            <a:spAutoFit/>
          </a:bodyPr>
          <a:lstStyle/>
          <a:p>
            <a:r>
              <a:rPr lang="en-US" sz="1400" dirty="0" smtClean="0">
                <a:solidFill>
                  <a:srgbClr val="C00000"/>
                </a:solidFill>
                <a:latin typeface="Times New Roman" pitchFamily="18" charset="0"/>
                <a:cs typeface="Times New Roman" pitchFamily="18" charset="0"/>
              </a:rPr>
              <a:t>DATA LABEL</a:t>
            </a:r>
            <a:endParaRPr lang="en-US" sz="1400" dirty="0">
              <a:solidFill>
                <a:srgbClr val="C00000"/>
              </a:solidFill>
              <a:latin typeface="Times New Roman" pitchFamily="18" charset="0"/>
              <a:cs typeface="Times New Roman" pitchFamily="18" charset="0"/>
            </a:endParaRPr>
          </a:p>
        </p:txBody>
      </p:sp>
      <p:cxnSp>
        <p:nvCxnSpPr>
          <p:cNvPr id="105" name="Straight Arrow Connector 104"/>
          <p:cNvCxnSpPr/>
          <p:nvPr/>
        </p:nvCxnSpPr>
        <p:spPr>
          <a:xfrm rot="5400000" flipH="1" flipV="1">
            <a:off x="4799806" y="2142986"/>
            <a:ext cx="304800" cy="1588"/>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4" name="Title 1"/>
          <p:cNvSpPr txBox="1">
            <a:spLocks/>
          </p:cNvSpPr>
          <p:nvPr/>
        </p:nvSpPr>
        <p:spPr>
          <a:xfrm>
            <a:off x="2362200" y="152400"/>
            <a:ext cx="4038600" cy="6096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Components of a Chart</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sp>
        <p:nvSpPr>
          <p:cNvPr id="124" name="TextBox 123"/>
          <p:cNvSpPr txBox="1"/>
          <p:nvPr/>
        </p:nvSpPr>
        <p:spPr>
          <a:xfrm>
            <a:off x="2209800" y="3084493"/>
            <a:ext cx="1219200" cy="954107"/>
          </a:xfrm>
          <a:prstGeom prst="rect">
            <a:avLst/>
          </a:prstGeom>
          <a:noFill/>
        </p:spPr>
        <p:txBody>
          <a:bodyPr wrap="square" rtlCol="0">
            <a:spAutoFit/>
          </a:bodyPr>
          <a:lstStyle/>
          <a:p>
            <a:r>
              <a:rPr lang="en-US" sz="1400" dirty="0" smtClean="0">
                <a:solidFill>
                  <a:srgbClr val="C00000"/>
                </a:solidFill>
                <a:latin typeface="Times New Roman" pitchFamily="18" charset="0"/>
                <a:cs typeface="Times New Roman" pitchFamily="18" charset="0"/>
              </a:rPr>
              <a:t>LINE MARKER (PLOTTING SYMBOL)</a:t>
            </a:r>
            <a:endParaRPr lang="en-US" sz="1400" dirty="0">
              <a:solidFill>
                <a:srgbClr val="C00000"/>
              </a:solidFill>
              <a:latin typeface="Times New Roman" pitchFamily="18" charset="0"/>
              <a:cs typeface="Times New Roman" pitchFamily="18" charset="0"/>
            </a:endParaRPr>
          </a:p>
        </p:txBody>
      </p:sp>
      <p:cxnSp>
        <p:nvCxnSpPr>
          <p:cNvPr id="125" name="Straight Arrow Connector 124"/>
          <p:cNvCxnSpPr/>
          <p:nvPr/>
        </p:nvCxnSpPr>
        <p:spPr>
          <a:xfrm rot="5400000">
            <a:off x="2400300" y="4305300"/>
            <a:ext cx="533400" cy="1588"/>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533400" y="6542367"/>
            <a:ext cx="3657600" cy="307777"/>
          </a:xfrm>
          <a:prstGeom prst="rect">
            <a:avLst/>
          </a:prstGeom>
          <a:noFill/>
        </p:spPr>
        <p:txBody>
          <a:bodyPr wrap="square" rtlCol="0">
            <a:spAutoFit/>
          </a:bodyPr>
          <a:lstStyle/>
          <a:p>
            <a:r>
              <a:rPr lang="en-US" sz="1400" dirty="0" smtClean="0">
                <a:solidFill>
                  <a:schemeClr val="tx1">
                    <a:lumMod val="50000"/>
                    <a:lumOff val="50000"/>
                  </a:schemeClr>
                </a:solidFill>
              </a:rPr>
              <a:t>Adapted from William Cleveland, 1994.</a:t>
            </a:r>
            <a:endParaRPr lang="en-US" sz="1400" i="1" dirty="0">
              <a:solidFill>
                <a:schemeClr val="tx1">
                  <a:lumMod val="50000"/>
                  <a:lumOff val="50000"/>
                </a:schemeClr>
              </a:solidFill>
            </a:endParaRPr>
          </a:p>
        </p:txBody>
      </p:sp>
      <p:sp>
        <p:nvSpPr>
          <p:cNvPr id="15" name="TextBox 14"/>
          <p:cNvSpPr txBox="1"/>
          <p:nvPr/>
        </p:nvSpPr>
        <p:spPr>
          <a:xfrm>
            <a:off x="8686800" y="6553200"/>
            <a:ext cx="457200" cy="369332"/>
          </a:xfrm>
          <a:prstGeom prst="rect">
            <a:avLst/>
          </a:prstGeom>
          <a:noFill/>
        </p:spPr>
        <p:txBody>
          <a:bodyPr wrap="square" rtlCol="0">
            <a:spAutoFit/>
          </a:bodyPr>
          <a:lstStyle/>
          <a:p>
            <a:r>
              <a:rPr lang="en-US" dirty="0" smtClean="0">
                <a:solidFill>
                  <a:schemeClr val="bg1">
                    <a:lumMod val="65000"/>
                  </a:schemeClr>
                </a:solidFill>
              </a:rPr>
              <a:t>*</a:t>
            </a:r>
            <a:endParaRPr lang="en-US" dirty="0">
              <a:solidFill>
                <a:schemeClr val="bg1">
                  <a:lumMod val="65000"/>
                </a:schemeClr>
              </a:solidFill>
            </a:endParaRPr>
          </a:p>
        </p:txBody>
      </p:sp>
    </p:spTree>
  </p:cSld>
  <p:clrMapOvr>
    <a:masterClrMapping/>
  </p:clrMapOvr>
  <p:transition advTm="5857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rot="5400000">
            <a:off x="3124994" y="3971786"/>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1000" y="924580"/>
            <a:ext cx="838200" cy="523220"/>
          </a:xfrm>
          <a:prstGeom prst="rect">
            <a:avLst/>
          </a:prstGeom>
          <a:noFill/>
        </p:spPr>
        <p:txBody>
          <a:bodyPr wrap="square" rtlCol="0">
            <a:spAutoFit/>
          </a:bodyPr>
          <a:lstStyle/>
          <a:p>
            <a:r>
              <a:rPr lang="en-US" sz="1400" dirty="0" smtClean="0">
                <a:solidFill>
                  <a:srgbClr val="C00000"/>
                </a:solidFill>
                <a:latin typeface="Times New Roman" pitchFamily="18" charset="0"/>
                <a:cs typeface="Times New Roman" pitchFamily="18" charset="0"/>
              </a:rPr>
              <a:t>CHART</a:t>
            </a:r>
          </a:p>
          <a:p>
            <a:r>
              <a:rPr lang="en-US" sz="1400" dirty="0" smtClean="0">
                <a:solidFill>
                  <a:srgbClr val="C00000"/>
                </a:solidFill>
                <a:latin typeface="Times New Roman" pitchFamily="18" charset="0"/>
                <a:cs typeface="Times New Roman" pitchFamily="18" charset="0"/>
              </a:rPr>
              <a:t> TITLE</a:t>
            </a:r>
            <a:endParaRPr lang="en-US" sz="1400" dirty="0">
              <a:solidFill>
                <a:srgbClr val="C00000"/>
              </a:solidFill>
              <a:latin typeface="Times New Roman" pitchFamily="18" charset="0"/>
              <a:cs typeface="Times New Roman" pitchFamily="18" charset="0"/>
            </a:endParaRPr>
          </a:p>
        </p:txBody>
      </p:sp>
      <p:sp>
        <p:nvSpPr>
          <p:cNvPr id="20" name="TextBox 19"/>
          <p:cNvSpPr txBox="1"/>
          <p:nvPr/>
        </p:nvSpPr>
        <p:spPr>
          <a:xfrm rot="16200000">
            <a:off x="-379511" y="3198912"/>
            <a:ext cx="2590801" cy="307777"/>
          </a:xfrm>
          <a:prstGeom prst="rect">
            <a:avLst/>
          </a:prstGeom>
          <a:noFill/>
        </p:spPr>
        <p:txBody>
          <a:bodyPr wrap="square" rtlCol="0">
            <a:spAutoFit/>
          </a:bodyPr>
          <a:lstStyle/>
          <a:p>
            <a:r>
              <a:rPr lang="en-US" sz="1400" dirty="0" smtClean="0">
                <a:solidFill>
                  <a:srgbClr val="C00000"/>
                </a:solidFill>
                <a:latin typeface="Times New Roman" pitchFamily="18" charset="0"/>
                <a:cs typeface="Times New Roman" pitchFamily="18" charset="0"/>
              </a:rPr>
              <a:t>VERTICAL AXIS  (SCALE)</a:t>
            </a:r>
            <a:endParaRPr lang="en-US" sz="1400" dirty="0">
              <a:solidFill>
                <a:srgbClr val="C00000"/>
              </a:solidFill>
              <a:latin typeface="Times New Roman" pitchFamily="18" charset="0"/>
              <a:cs typeface="Times New Roman" pitchFamily="18" charset="0"/>
            </a:endParaRPr>
          </a:p>
        </p:txBody>
      </p:sp>
      <p:cxnSp>
        <p:nvCxnSpPr>
          <p:cNvPr id="22" name="Straight Arrow Connector 21"/>
          <p:cNvCxnSpPr/>
          <p:nvPr/>
        </p:nvCxnSpPr>
        <p:spPr>
          <a:xfrm rot="5400000">
            <a:off x="762000" y="4886980"/>
            <a:ext cx="306388" cy="1588"/>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34" name="Picture 33" descr="BP_BarChartStoryTelling.jpg"/>
          <p:cNvPicPr>
            <a:picLocks noChangeAspect="1"/>
          </p:cNvPicPr>
          <p:nvPr/>
        </p:nvPicPr>
        <p:blipFill>
          <a:blip r:embed="rId3" cstate="print"/>
          <a:stretch>
            <a:fillRect/>
          </a:stretch>
        </p:blipFill>
        <p:spPr>
          <a:xfrm>
            <a:off x="1752600" y="924580"/>
            <a:ext cx="5843587" cy="4901718"/>
          </a:xfrm>
          <a:prstGeom prst="rect">
            <a:avLst/>
          </a:prstGeom>
        </p:spPr>
      </p:pic>
      <p:cxnSp>
        <p:nvCxnSpPr>
          <p:cNvPr id="4" name="Straight Arrow Connector 3"/>
          <p:cNvCxnSpPr/>
          <p:nvPr/>
        </p:nvCxnSpPr>
        <p:spPr>
          <a:xfrm>
            <a:off x="1219200" y="1229380"/>
            <a:ext cx="685800" cy="1588"/>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276600" y="5867400"/>
            <a:ext cx="2667000" cy="307777"/>
          </a:xfrm>
          <a:prstGeom prst="rect">
            <a:avLst/>
          </a:prstGeom>
          <a:noFill/>
        </p:spPr>
        <p:txBody>
          <a:bodyPr wrap="square" rtlCol="0">
            <a:spAutoFit/>
          </a:bodyPr>
          <a:lstStyle/>
          <a:p>
            <a:r>
              <a:rPr lang="en-US" sz="1400" dirty="0" smtClean="0">
                <a:solidFill>
                  <a:srgbClr val="C00000"/>
                </a:solidFill>
                <a:latin typeface="Times New Roman" pitchFamily="18" charset="0"/>
                <a:cs typeface="Times New Roman" pitchFamily="18" charset="0"/>
              </a:rPr>
              <a:t>HORIZONTAL AXIS  (SCALE)</a:t>
            </a:r>
            <a:endParaRPr lang="en-US" sz="1400" dirty="0">
              <a:solidFill>
                <a:srgbClr val="C00000"/>
              </a:solidFill>
              <a:latin typeface="Times New Roman" pitchFamily="18" charset="0"/>
              <a:cs typeface="Times New Roman" pitchFamily="18" charset="0"/>
            </a:endParaRPr>
          </a:p>
        </p:txBody>
      </p:sp>
      <p:cxnSp>
        <p:nvCxnSpPr>
          <p:cNvPr id="17" name="Straight Arrow Connector 16"/>
          <p:cNvCxnSpPr/>
          <p:nvPr/>
        </p:nvCxnSpPr>
        <p:spPr>
          <a:xfrm>
            <a:off x="6248400" y="6019800"/>
            <a:ext cx="685800" cy="1588"/>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7162800" y="5715000"/>
            <a:ext cx="533400" cy="10180"/>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7467600" y="2590800"/>
            <a:ext cx="304800" cy="1588"/>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467600" y="4900136"/>
            <a:ext cx="1600200" cy="738664"/>
          </a:xfrm>
          <a:prstGeom prst="rect">
            <a:avLst/>
          </a:prstGeom>
          <a:noFill/>
        </p:spPr>
        <p:txBody>
          <a:bodyPr wrap="square" rtlCol="0">
            <a:spAutoFit/>
          </a:bodyPr>
          <a:lstStyle/>
          <a:p>
            <a:r>
              <a:rPr lang="en-US" sz="1400" dirty="0" smtClean="0">
                <a:solidFill>
                  <a:srgbClr val="C00000"/>
                </a:solidFill>
                <a:latin typeface="Times New Roman" pitchFamily="18" charset="0"/>
                <a:cs typeface="Times New Roman" pitchFamily="18" charset="0"/>
              </a:rPr>
              <a:t>AXIS VALUE LABELS  (TICK MARK  LABELS)</a:t>
            </a:r>
            <a:endParaRPr lang="en-US" sz="1400" dirty="0">
              <a:solidFill>
                <a:srgbClr val="C00000"/>
              </a:solidFill>
              <a:latin typeface="Times New Roman" pitchFamily="18" charset="0"/>
              <a:cs typeface="Times New Roman" pitchFamily="18" charset="0"/>
            </a:endParaRPr>
          </a:p>
        </p:txBody>
      </p:sp>
      <p:sp>
        <p:nvSpPr>
          <p:cNvPr id="39" name="TextBox 38"/>
          <p:cNvSpPr txBox="1"/>
          <p:nvPr/>
        </p:nvSpPr>
        <p:spPr>
          <a:xfrm>
            <a:off x="2590800" y="2219980"/>
            <a:ext cx="1371600" cy="307777"/>
          </a:xfrm>
          <a:prstGeom prst="rect">
            <a:avLst/>
          </a:prstGeom>
          <a:noFill/>
        </p:spPr>
        <p:txBody>
          <a:bodyPr wrap="square" rtlCol="0">
            <a:spAutoFit/>
          </a:bodyPr>
          <a:lstStyle/>
          <a:p>
            <a:r>
              <a:rPr lang="en-US" sz="1400" dirty="0" smtClean="0">
                <a:solidFill>
                  <a:srgbClr val="C00000"/>
                </a:solidFill>
                <a:latin typeface="Times New Roman" pitchFamily="18" charset="0"/>
                <a:cs typeface="Times New Roman" pitchFamily="18" charset="0"/>
              </a:rPr>
              <a:t>TICK  MARK</a:t>
            </a:r>
            <a:endParaRPr lang="en-US" sz="1400" dirty="0">
              <a:solidFill>
                <a:srgbClr val="C00000"/>
              </a:solidFill>
              <a:latin typeface="Times New Roman" pitchFamily="18" charset="0"/>
              <a:cs typeface="Times New Roman" pitchFamily="18" charset="0"/>
            </a:endParaRPr>
          </a:p>
        </p:txBody>
      </p:sp>
      <p:sp>
        <p:nvSpPr>
          <p:cNvPr id="40" name="TextBox 39"/>
          <p:cNvSpPr txBox="1"/>
          <p:nvPr/>
        </p:nvSpPr>
        <p:spPr>
          <a:xfrm>
            <a:off x="533400" y="5943600"/>
            <a:ext cx="1447800" cy="523220"/>
          </a:xfrm>
          <a:prstGeom prst="rect">
            <a:avLst/>
          </a:prstGeom>
          <a:noFill/>
        </p:spPr>
        <p:txBody>
          <a:bodyPr wrap="square" rtlCol="0">
            <a:spAutoFit/>
          </a:bodyPr>
          <a:lstStyle/>
          <a:p>
            <a:r>
              <a:rPr lang="en-US" sz="1400" dirty="0" smtClean="0">
                <a:solidFill>
                  <a:srgbClr val="C00000"/>
                </a:solidFill>
                <a:latin typeface="Times New Roman" pitchFamily="18" charset="0"/>
                <a:cs typeface="Times New Roman" pitchFamily="18" charset="0"/>
              </a:rPr>
              <a:t>AXIS  (SCALE) LINES</a:t>
            </a:r>
            <a:endParaRPr lang="en-US" sz="1400" dirty="0">
              <a:solidFill>
                <a:srgbClr val="C00000"/>
              </a:solidFill>
              <a:latin typeface="Times New Roman" pitchFamily="18" charset="0"/>
              <a:cs typeface="Times New Roman" pitchFamily="18" charset="0"/>
            </a:endParaRPr>
          </a:p>
        </p:txBody>
      </p:sp>
      <p:cxnSp>
        <p:nvCxnSpPr>
          <p:cNvPr id="30" name="Straight Arrow Connector 29"/>
          <p:cNvCxnSpPr/>
          <p:nvPr/>
        </p:nvCxnSpPr>
        <p:spPr>
          <a:xfrm rot="5400000" flipH="1" flipV="1">
            <a:off x="1980406" y="5343386"/>
            <a:ext cx="304800" cy="1588"/>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flipH="1" flipV="1">
            <a:off x="762794" y="2219186"/>
            <a:ext cx="304800" cy="1588"/>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10800000">
            <a:off x="2209799" y="2370791"/>
            <a:ext cx="381001" cy="1588"/>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858000" y="1534180"/>
            <a:ext cx="60960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6477000" y="1913592"/>
            <a:ext cx="381000" cy="1588"/>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543800" y="1371600"/>
            <a:ext cx="1447800" cy="307777"/>
          </a:xfrm>
          <a:prstGeom prst="rect">
            <a:avLst/>
          </a:prstGeom>
          <a:noFill/>
        </p:spPr>
        <p:txBody>
          <a:bodyPr wrap="square" rtlCol="0">
            <a:spAutoFit/>
          </a:bodyPr>
          <a:lstStyle/>
          <a:p>
            <a:r>
              <a:rPr lang="en-US" sz="1400" dirty="0" smtClean="0">
                <a:solidFill>
                  <a:srgbClr val="C00000"/>
                </a:solidFill>
                <a:latin typeface="Times New Roman" pitchFamily="18" charset="0"/>
                <a:cs typeface="Times New Roman" pitchFamily="18" charset="0"/>
              </a:rPr>
              <a:t>KEY (LEGEND)</a:t>
            </a:r>
            <a:endParaRPr lang="en-US" sz="1400" dirty="0">
              <a:solidFill>
                <a:srgbClr val="C00000"/>
              </a:solidFill>
              <a:latin typeface="Times New Roman" pitchFamily="18" charset="0"/>
              <a:cs typeface="Times New Roman" pitchFamily="18" charset="0"/>
            </a:endParaRPr>
          </a:p>
        </p:txBody>
      </p:sp>
      <p:cxnSp>
        <p:nvCxnSpPr>
          <p:cNvPr id="72" name="Straight Arrow Connector 71"/>
          <p:cNvCxnSpPr/>
          <p:nvPr/>
        </p:nvCxnSpPr>
        <p:spPr>
          <a:xfrm rot="10800000">
            <a:off x="2286000" y="6019800"/>
            <a:ext cx="685800" cy="1588"/>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flipV="1">
            <a:off x="7010400" y="5256212"/>
            <a:ext cx="381000" cy="1590"/>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3810000" y="2895600"/>
            <a:ext cx="1371600" cy="304800"/>
          </a:xfrm>
          <a:prstGeom prst="rect">
            <a:avLst/>
          </a:prstGeom>
          <a:noFill/>
        </p:spPr>
        <p:txBody>
          <a:bodyPr wrap="square" rtlCol="0">
            <a:spAutoFit/>
          </a:bodyPr>
          <a:lstStyle/>
          <a:p>
            <a:r>
              <a:rPr lang="en-US" sz="1400" dirty="0" smtClean="0">
                <a:solidFill>
                  <a:srgbClr val="C00000"/>
                </a:solidFill>
                <a:latin typeface="Times New Roman" pitchFamily="18" charset="0"/>
                <a:cs typeface="Times New Roman" pitchFamily="18" charset="0"/>
              </a:rPr>
              <a:t>DATA VALUE </a:t>
            </a:r>
            <a:endParaRPr lang="en-US" sz="1400" dirty="0">
              <a:solidFill>
                <a:srgbClr val="C00000"/>
              </a:solidFill>
              <a:latin typeface="Times New Roman" pitchFamily="18" charset="0"/>
              <a:cs typeface="Times New Roman" pitchFamily="18" charset="0"/>
            </a:endParaRPr>
          </a:p>
        </p:txBody>
      </p:sp>
      <p:cxnSp>
        <p:nvCxnSpPr>
          <p:cNvPr id="77" name="Straight Arrow Connector 76"/>
          <p:cNvCxnSpPr/>
          <p:nvPr/>
        </p:nvCxnSpPr>
        <p:spPr>
          <a:xfrm rot="5400000">
            <a:off x="4185116" y="3433296"/>
            <a:ext cx="467380" cy="1588"/>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858000" y="1534180"/>
            <a:ext cx="0" cy="38100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696200" y="5725180"/>
            <a:ext cx="0" cy="29462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7391400" y="6096000"/>
            <a:ext cx="1447800" cy="523220"/>
          </a:xfrm>
          <a:prstGeom prst="rect">
            <a:avLst/>
          </a:prstGeom>
          <a:noFill/>
        </p:spPr>
        <p:txBody>
          <a:bodyPr wrap="square" rtlCol="0">
            <a:spAutoFit/>
          </a:bodyPr>
          <a:lstStyle/>
          <a:p>
            <a:r>
              <a:rPr lang="en-US" sz="1400" dirty="0" smtClean="0">
                <a:solidFill>
                  <a:srgbClr val="C00000"/>
                </a:solidFill>
                <a:latin typeface="Times New Roman" pitchFamily="18" charset="0"/>
                <a:cs typeface="Times New Roman" pitchFamily="18" charset="0"/>
              </a:rPr>
              <a:t>NOTE (ANNOTATION)</a:t>
            </a:r>
            <a:endParaRPr lang="en-US" sz="1400" dirty="0">
              <a:solidFill>
                <a:srgbClr val="C00000"/>
              </a:solidFill>
              <a:latin typeface="Times New Roman" pitchFamily="18" charset="0"/>
              <a:cs typeface="Times New Roman" pitchFamily="18" charset="0"/>
            </a:endParaRPr>
          </a:p>
        </p:txBody>
      </p:sp>
      <p:cxnSp>
        <p:nvCxnSpPr>
          <p:cNvPr id="89" name="Straight Connector 88"/>
          <p:cNvCxnSpPr/>
          <p:nvPr/>
        </p:nvCxnSpPr>
        <p:spPr>
          <a:xfrm rot="5400000">
            <a:off x="6972300" y="5984677"/>
            <a:ext cx="22860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a:off x="2019300" y="5984677"/>
            <a:ext cx="22860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762000" y="1915180"/>
            <a:ext cx="30480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762000" y="5115580"/>
            <a:ext cx="30480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295400" y="5496580"/>
            <a:ext cx="83820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a:off x="1109990" y="5681990"/>
            <a:ext cx="37082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4267200" y="2296180"/>
            <a:ext cx="1371600" cy="304800"/>
          </a:xfrm>
          <a:prstGeom prst="rect">
            <a:avLst/>
          </a:prstGeom>
          <a:noFill/>
        </p:spPr>
        <p:txBody>
          <a:bodyPr wrap="square" rtlCol="0">
            <a:spAutoFit/>
          </a:bodyPr>
          <a:lstStyle/>
          <a:p>
            <a:r>
              <a:rPr lang="en-US" sz="1400" dirty="0" smtClean="0">
                <a:solidFill>
                  <a:srgbClr val="C00000"/>
                </a:solidFill>
                <a:latin typeface="Times New Roman" pitchFamily="18" charset="0"/>
                <a:cs typeface="Times New Roman" pitchFamily="18" charset="0"/>
              </a:rPr>
              <a:t>DATA LABEL</a:t>
            </a:r>
            <a:endParaRPr lang="en-US" sz="1400" dirty="0">
              <a:solidFill>
                <a:srgbClr val="C00000"/>
              </a:solidFill>
              <a:latin typeface="Times New Roman" pitchFamily="18" charset="0"/>
              <a:cs typeface="Times New Roman" pitchFamily="18" charset="0"/>
            </a:endParaRPr>
          </a:p>
        </p:txBody>
      </p:sp>
      <p:cxnSp>
        <p:nvCxnSpPr>
          <p:cNvPr id="105" name="Straight Arrow Connector 104"/>
          <p:cNvCxnSpPr/>
          <p:nvPr/>
        </p:nvCxnSpPr>
        <p:spPr>
          <a:xfrm rot="5400000" flipH="1" flipV="1">
            <a:off x="4799806" y="2142986"/>
            <a:ext cx="304800" cy="1588"/>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4" name="Title 1"/>
          <p:cNvSpPr txBox="1">
            <a:spLocks/>
          </p:cNvSpPr>
          <p:nvPr/>
        </p:nvSpPr>
        <p:spPr>
          <a:xfrm>
            <a:off x="2362200" y="152400"/>
            <a:ext cx="4038600" cy="6096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Components of a Chart</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120" name="Straight Arrow Connector 119"/>
          <p:cNvCxnSpPr/>
          <p:nvPr/>
        </p:nvCxnSpPr>
        <p:spPr>
          <a:xfrm>
            <a:off x="1295400" y="5103812"/>
            <a:ext cx="685800" cy="1588"/>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5400000">
            <a:off x="1143000" y="5257800"/>
            <a:ext cx="30480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2209800" y="3084493"/>
            <a:ext cx="1219200" cy="954107"/>
          </a:xfrm>
          <a:prstGeom prst="rect">
            <a:avLst/>
          </a:prstGeom>
          <a:noFill/>
        </p:spPr>
        <p:txBody>
          <a:bodyPr wrap="square" rtlCol="0">
            <a:spAutoFit/>
          </a:bodyPr>
          <a:lstStyle/>
          <a:p>
            <a:r>
              <a:rPr lang="en-US" sz="1400" dirty="0" smtClean="0">
                <a:solidFill>
                  <a:srgbClr val="C00000"/>
                </a:solidFill>
                <a:latin typeface="Times New Roman" pitchFamily="18" charset="0"/>
                <a:cs typeface="Times New Roman" pitchFamily="18" charset="0"/>
              </a:rPr>
              <a:t>LINE MARKER (PLOTTING SYMBOL)</a:t>
            </a:r>
            <a:endParaRPr lang="en-US" sz="1400" dirty="0">
              <a:solidFill>
                <a:srgbClr val="C00000"/>
              </a:solidFill>
              <a:latin typeface="Times New Roman" pitchFamily="18" charset="0"/>
              <a:cs typeface="Times New Roman" pitchFamily="18" charset="0"/>
            </a:endParaRPr>
          </a:p>
        </p:txBody>
      </p:sp>
      <p:cxnSp>
        <p:nvCxnSpPr>
          <p:cNvPr id="125" name="Straight Arrow Connector 124"/>
          <p:cNvCxnSpPr/>
          <p:nvPr/>
        </p:nvCxnSpPr>
        <p:spPr>
          <a:xfrm rot="5400000">
            <a:off x="2400300" y="4305300"/>
            <a:ext cx="533400" cy="1588"/>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248400" y="609600"/>
            <a:ext cx="1447800" cy="523220"/>
          </a:xfrm>
          <a:prstGeom prst="rect">
            <a:avLst/>
          </a:prstGeom>
          <a:noFill/>
        </p:spPr>
        <p:txBody>
          <a:bodyPr wrap="square" rtlCol="0">
            <a:spAutoFit/>
          </a:bodyPr>
          <a:lstStyle/>
          <a:p>
            <a:r>
              <a:rPr lang="en-US" sz="1400" dirty="0" smtClean="0">
                <a:solidFill>
                  <a:srgbClr val="C00000"/>
                </a:solidFill>
                <a:latin typeface="Times New Roman" pitchFamily="18" charset="0"/>
                <a:cs typeface="Times New Roman" pitchFamily="18" charset="0"/>
              </a:rPr>
              <a:t>KEY (LEGEND) SYMBOL</a:t>
            </a:r>
            <a:endParaRPr lang="en-US" sz="1400" dirty="0">
              <a:solidFill>
                <a:srgbClr val="C00000"/>
              </a:solidFill>
              <a:latin typeface="Times New Roman" pitchFamily="18" charset="0"/>
              <a:cs typeface="Times New Roman" pitchFamily="18" charset="0"/>
            </a:endParaRPr>
          </a:p>
        </p:txBody>
      </p:sp>
      <p:cxnSp>
        <p:nvCxnSpPr>
          <p:cNvPr id="44" name="Straight Connector 43"/>
          <p:cNvCxnSpPr/>
          <p:nvPr/>
        </p:nvCxnSpPr>
        <p:spPr>
          <a:xfrm>
            <a:off x="6629400" y="1143000"/>
            <a:ext cx="0" cy="38100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419600" y="1524000"/>
            <a:ext cx="220980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419600" y="1524000"/>
            <a:ext cx="0" cy="304800"/>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8382000" y="0"/>
            <a:ext cx="762000" cy="369332"/>
          </a:xfrm>
          <a:prstGeom prst="rect">
            <a:avLst/>
          </a:prstGeom>
          <a:noFill/>
        </p:spPr>
        <p:txBody>
          <a:bodyPr wrap="square" rtlCol="0">
            <a:spAutoFit/>
          </a:bodyPr>
          <a:lstStyle/>
          <a:p>
            <a:r>
              <a:rPr lang="en-US" dirty="0" smtClean="0">
                <a:solidFill>
                  <a:schemeClr val="accent6">
                    <a:lumMod val="60000"/>
                    <a:lumOff val="40000"/>
                  </a:schemeClr>
                </a:solidFill>
              </a:rPr>
              <a:t>49</a:t>
            </a:r>
            <a:endParaRPr lang="en-US" dirty="0">
              <a:solidFill>
                <a:schemeClr val="accent6">
                  <a:lumMod val="60000"/>
                  <a:lumOff val="40000"/>
                </a:schemeClr>
              </a:solidFill>
            </a:endParaRPr>
          </a:p>
        </p:txBody>
      </p:sp>
      <p:sp>
        <p:nvSpPr>
          <p:cNvPr id="49" name="TextBox 48"/>
          <p:cNvSpPr txBox="1"/>
          <p:nvPr/>
        </p:nvSpPr>
        <p:spPr>
          <a:xfrm>
            <a:off x="7696200" y="2209800"/>
            <a:ext cx="1447800" cy="954107"/>
          </a:xfrm>
          <a:prstGeom prst="rect">
            <a:avLst/>
          </a:prstGeom>
          <a:noFill/>
        </p:spPr>
        <p:txBody>
          <a:bodyPr wrap="square" rtlCol="0">
            <a:spAutoFit/>
          </a:bodyPr>
          <a:lstStyle/>
          <a:p>
            <a:r>
              <a:rPr lang="en-US" sz="1400" dirty="0" smtClean="0">
                <a:solidFill>
                  <a:srgbClr val="C00000"/>
                </a:solidFill>
                <a:latin typeface="Times New Roman" pitchFamily="18" charset="0"/>
                <a:cs typeface="Times New Roman" pitchFamily="18" charset="0"/>
              </a:rPr>
              <a:t>AXIS LABEL</a:t>
            </a:r>
          </a:p>
          <a:p>
            <a:r>
              <a:rPr lang="en-US" sz="1400" dirty="0" smtClean="0">
                <a:solidFill>
                  <a:srgbClr val="C00000"/>
                </a:solidFill>
                <a:latin typeface="Times New Roman" pitchFamily="18" charset="0"/>
                <a:cs typeface="Times New Roman" pitchFamily="18" charset="0"/>
              </a:rPr>
              <a:t>(OR AXIS TITLE OR SCALE LABEL)</a:t>
            </a:r>
            <a:endParaRPr lang="en-US" sz="1400" dirty="0">
              <a:solidFill>
                <a:srgbClr val="C00000"/>
              </a:solidFill>
              <a:latin typeface="Times New Roman" pitchFamily="18" charset="0"/>
              <a:cs typeface="Times New Roman" pitchFamily="18" charset="0"/>
            </a:endParaRPr>
          </a:p>
        </p:txBody>
      </p:sp>
      <p:sp>
        <p:nvSpPr>
          <p:cNvPr id="50" name="TextBox 49"/>
          <p:cNvSpPr txBox="1"/>
          <p:nvPr/>
        </p:nvSpPr>
        <p:spPr>
          <a:xfrm>
            <a:off x="8686800" y="6553200"/>
            <a:ext cx="457200" cy="369332"/>
          </a:xfrm>
          <a:prstGeom prst="rect">
            <a:avLst/>
          </a:prstGeom>
          <a:noFill/>
        </p:spPr>
        <p:txBody>
          <a:bodyPr wrap="square" rtlCol="0">
            <a:spAutoFit/>
          </a:bodyPr>
          <a:lstStyle/>
          <a:p>
            <a:r>
              <a:rPr lang="en-US" dirty="0" smtClean="0">
                <a:solidFill>
                  <a:schemeClr val="bg1">
                    <a:lumMod val="65000"/>
                  </a:schemeClr>
                </a:solidFill>
              </a:rPr>
              <a:t>*</a:t>
            </a:r>
            <a:endParaRPr lang="en-US" dirty="0">
              <a:solidFill>
                <a:schemeClr val="bg1">
                  <a:lumMod val="65000"/>
                </a:schemeClr>
              </a:solidFill>
            </a:endParaRPr>
          </a:p>
        </p:txBody>
      </p:sp>
      <p:sp>
        <p:nvSpPr>
          <p:cNvPr id="51" name="TextBox 50"/>
          <p:cNvSpPr txBox="1"/>
          <p:nvPr/>
        </p:nvSpPr>
        <p:spPr>
          <a:xfrm>
            <a:off x="533400" y="6542367"/>
            <a:ext cx="3657600" cy="307777"/>
          </a:xfrm>
          <a:prstGeom prst="rect">
            <a:avLst/>
          </a:prstGeom>
          <a:noFill/>
        </p:spPr>
        <p:txBody>
          <a:bodyPr wrap="square" rtlCol="0">
            <a:spAutoFit/>
          </a:bodyPr>
          <a:lstStyle/>
          <a:p>
            <a:r>
              <a:rPr lang="en-US" sz="1400" dirty="0" smtClean="0">
                <a:solidFill>
                  <a:schemeClr val="tx1">
                    <a:lumMod val="50000"/>
                    <a:lumOff val="50000"/>
                  </a:schemeClr>
                </a:solidFill>
              </a:rPr>
              <a:t>Adapted from William Cleveland, 1994.</a:t>
            </a:r>
            <a:endParaRPr lang="en-US" sz="1400" i="1" dirty="0">
              <a:solidFill>
                <a:schemeClr val="tx1">
                  <a:lumMod val="50000"/>
                  <a:lumOff val="50000"/>
                </a:schemeClr>
              </a:solidFill>
            </a:endParaRPr>
          </a:p>
        </p:txBody>
      </p:sp>
    </p:spTree>
  </p:cSld>
  <p:clrMapOvr>
    <a:masterClrMapping/>
  </p:clrMapOvr>
  <p:transition advTm="141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4267200"/>
            <a:ext cx="7543800" cy="1661993"/>
          </a:xfrm>
          <a:prstGeom prst="rect">
            <a:avLst/>
          </a:prstGeom>
          <a:noFill/>
        </p:spPr>
        <p:txBody>
          <a:bodyPr wrap="square" rtlCol="0">
            <a:spAutoFit/>
          </a:bodyPr>
          <a:lstStyle/>
          <a:p>
            <a:r>
              <a:rPr lang="en-US" sz="2400" dirty="0" smtClean="0"/>
              <a:t>The </a:t>
            </a:r>
            <a:r>
              <a:rPr lang="en-US" sz="2400" i="1" dirty="0" smtClean="0">
                <a:solidFill>
                  <a:srgbClr val="000099"/>
                </a:solidFill>
              </a:rPr>
              <a:t>data area</a:t>
            </a:r>
            <a:r>
              <a:rPr lang="en-US" sz="2400" i="1" dirty="0" smtClean="0"/>
              <a:t> </a:t>
            </a:r>
            <a:r>
              <a:rPr lang="en-US" sz="2400" dirty="0" smtClean="0"/>
              <a:t>or </a:t>
            </a:r>
            <a:r>
              <a:rPr lang="en-US" sz="2400" i="1" dirty="0" smtClean="0">
                <a:solidFill>
                  <a:srgbClr val="000099"/>
                </a:solidFill>
              </a:rPr>
              <a:t>data rectangle</a:t>
            </a:r>
            <a:r>
              <a:rPr lang="en-US" sz="2400" i="1" dirty="0" smtClean="0"/>
              <a:t> </a:t>
            </a:r>
            <a:r>
              <a:rPr lang="en-US" sz="2400" dirty="0" smtClean="0"/>
              <a:t>is the area inside the boundary of the axes where the data are plotted.</a:t>
            </a:r>
            <a:r>
              <a:rPr lang="en-US" dirty="0" smtClean="0"/>
              <a:t>*</a:t>
            </a:r>
          </a:p>
          <a:p>
            <a:endParaRPr lang="en-US" dirty="0" smtClean="0"/>
          </a:p>
          <a:p>
            <a:r>
              <a:rPr lang="en-US" dirty="0" smtClean="0"/>
              <a:t>*MS Excel calls this the </a:t>
            </a:r>
            <a:r>
              <a:rPr lang="en-US" i="1" dirty="0" smtClean="0"/>
              <a:t>plot area </a:t>
            </a:r>
            <a:r>
              <a:rPr lang="en-US" dirty="0" smtClean="0"/>
              <a:t>and the area outlined by the axes the </a:t>
            </a:r>
          </a:p>
          <a:p>
            <a:r>
              <a:rPr lang="en-US" i="1" dirty="0" smtClean="0"/>
              <a:t>chart area.</a:t>
            </a:r>
            <a:endParaRPr lang="en-US" i="1" dirty="0"/>
          </a:p>
        </p:txBody>
      </p:sp>
      <p:pic>
        <p:nvPicPr>
          <p:cNvPr id="8" name="Picture 7" descr="Scatter_DataRectangleEG.jpg"/>
          <p:cNvPicPr>
            <a:picLocks noChangeAspect="1"/>
          </p:cNvPicPr>
          <p:nvPr/>
        </p:nvPicPr>
        <p:blipFill>
          <a:blip r:embed="rId3" cstate="print"/>
          <a:stretch>
            <a:fillRect/>
          </a:stretch>
        </p:blipFill>
        <p:spPr>
          <a:xfrm>
            <a:off x="1828800" y="990600"/>
            <a:ext cx="4876800" cy="2912450"/>
          </a:xfrm>
          <a:prstGeom prst="rect">
            <a:avLst/>
          </a:prstGeom>
        </p:spPr>
      </p:pic>
      <p:sp>
        <p:nvSpPr>
          <p:cNvPr id="10" name="Rectangle 9"/>
          <p:cNvSpPr/>
          <p:nvPr/>
        </p:nvSpPr>
        <p:spPr>
          <a:xfrm>
            <a:off x="2286000" y="1524000"/>
            <a:ext cx="4191000" cy="1981200"/>
          </a:xfrm>
          <a:prstGeom prst="rect">
            <a:avLst/>
          </a:prstGeom>
          <a:noFill/>
          <a:ln w="28575">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1" name="TextBox 10"/>
          <p:cNvSpPr txBox="1"/>
          <p:nvPr/>
        </p:nvSpPr>
        <p:spPr>
          <a:xfrm>
            <a:off x="6934200" y="838200"/>
            <a:ext cx="1905000" cy="523220"/>
          </a:xfrm>
          <a:prstGeom prst="rect">
            <a:avLst/>
          </a:prstGeom>
          <a:noFill/>
        </p:spPr>
        <p:txBody>
          <a:bodyPr wrap="square" rtlCol="0">
            <a:spAutoFit/>
          </a:bodyPr>
          <a:lstStyle/>
          <a:p>
            <a:r>
              <a:rPr lang="en-US" sz="1400" dirty="0" smtClean="0">
                <a:solidFill>
                  <a:srgbClr val="C00000"/>
                </a:solidFill>
                <a:latin typeface="Times New Roman" pitchFamily="18" charset="0"/>
                <a:cs typeface="Times New Roman" pitchFamily="18" charset="0"/>
              </a:rPr>
              <a:t>DATA AREA</a:t>
            </a:r>
          </a:p>
          <a:p>
            <a:r>
              <a:rPr lang="en-US" sz="1400" dirty="0" smtClean="0">
                <a:solidFill>
                  <a:srgbClr val="C00000"/>
                </a:solidFill>
                <a:latin typeface="Times New Roman" pitchFamily="18" charset="0"/>
                <a:cs typeface="Times New Roman" pitchFamily="18" charset="0"/>
              </a:rPr>
              <a:t>(DATA RECTANGLE)</a:t>
            </a:r>
            <a:endParaRPr lang="en-US" sz="1400" dirty="0">
              <a:solidFill>
                <a:srgbClr val="C00000"/>
              </a:solidFill>
              <a:latin typeface="Times New Roman" pitchFamily="18" charset="0"/>
              <a:cs typeface="Times New Roman" pitchFamily="18" charset="0"/>
            </a:endParaRPr>
          </a:p>
        </p:txBody>
      </p:sp>
      <p:cxnSp>
        <p:nvCxnSpPr>
          <p:cNvPr id="15" name="Straight Arrow Connector 14"/>
          <p:cNvCxnSpPr/>
          <p:nvPr/>
        </p:nvCxnSpPr>
        <p:spPr>
          <a:xfrm rot="10800000" flipV="1">
            <a:off x="6553200" y="1219201"/>
            <a:ext cx="381000" cy="304800"/>
          </a:xfrm>
          <a:prstGeom prst="straightConnector1">
            <a:avLst/>
          </a:prstGeom>
          <a:ln w="2222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41" name="Title 1"/>
          <p:cNvSpPr txBox="1">
            <a:spLocks/>
          </p:cNvSpPr>
          <p:nvPr/>
        </p:nvSpPr>
        <p:spPr>
          <a:xfrm>
            <a:off x="2362200" y="152400"/>
            <a:ext cx="4038600" cy="6096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Components of a Chart</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advTm="22479"/>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1371600" y="4267200"/>
            <a:ext cx="6400800" cy="1200329"/>
          </a:xfrm>
          <a:prstGeom prst="rect">
            <a:avLst/>
          </a:prstGeom>
          <a:noFill/>
        </p:spPr>
        <p:txBody>
          <a:bodyPr wrap="square" rtlCol="0">
            <a:spAutoFit/>
          </a:bodyPr>
          <a:lstStyle/>
          <a:p>
            <a:r>
              <a:rPr lang="en-US" sz="2400" dirty="0" smtClean="0"/>
              <a:t>A </a:t>
            </a:r>
            <a:r>
              <a:rPr lang="en-US" sz="2400" i="1" dirty="0" smtClean="0">
                <a:solidFill>
                  <a:srgbClr val="000099"/>
                </a:solidFill>
              </a:rPr>
              <a:t>data label </a:t>
            </a:r>
            <a:r>
              <a:rPr lang="en-US" sz="2400" dirty="0" smtClean="0"/>
              <a:t>names the variable or series plotted.  A </a:t>
            </a:r>
            <a:r>
              <a:rPr lang="en-US" sz="2400" i="1" dirty="0" smtClean="0">
                <a:solidFill>
                  <a:srgbClr val="000099"/>
                </a:solidFill>
              </a:rPr>
              <a:t>data value</a:t>
            </a:r>
            <a:r>
              <a:rPr lang="en-US" sz="2400" i="1" dirty="0" smtClean="0"/>
              <a:t> </a:t>
            </a:r>
            <a:r>
              <a:rPr lang="en-US" sz="2400" dirty="0" smtClean="0"/>
              <a:t>is a number indicating a specific value for a given variable.</a:t>
            </a:r>
            <a:endParaRPr lang="en-US" sz="2400" dirty="0"/>
          </a:p>
        </p:txBody>
      </p:sp>
      <p:sp>
        <p:nvSpPr>
          <p:cNvPr id="5" name="TextBox 4"/>
          <p:cNvSpPr txBox="1"/>
          <p:nvPr/>
        </p:nvSpPr>
        <p:spPr>
          <a:xfrm>
            <a:off x="3429000" y="1519535"/>
            <a:ext cx="990600" cy="461665"/>
          </a:xfrm>
          <a:prstGeom prst="rect">
            <a:avLst/>
          </a:prstGeom>
          <a:noFill/>
        </p:spPr>
        <p:txBody>
          <a:bodyPr wrap="square" rtlCol="0">
            <a:spAutoFit/>
          </a:bodyPr>
          <a:lstStyle/>
          <a:p>
            <a:r>
              <a:rPr lang="en-US" sz="1200" dirty="0" smtClean="0">
                <a:solidFill>
                  <a:srgbClr val="C00000"/>
                </a:solidFill>
                <a:latin typeface="Times New Roman" pitchFamily="18" charset="0"/>
                <a:cs typeface="Times New Roman" pitchFamily="18" charset="0"/>
              </a:rPr>
              <a:t>DATA LABEL</a:t>
            </a:r>
            <a:endParaRPr lang="en-US" sz="1200" dirty="0">
              <a:solidFill>
                <a:srgbClr val="C00000"/>
              </a:solidFill>
              <a:latin typeface="Times New Roman" pitchFamily="18" charset="0"/>
              <a:cs typeface="Times New Roman" pitchFamily="18" charset="0"/>
            </a:endParaRPr>
          </a:p>
        </p:txBody>
      </p:sp>
      <p:cxnSp>
        <p:nvCxnSpPr>
          <p:cNvPr id="7" name="Straight Arrow Connector 6"/>
          <p:cNvCxnSpPr/>
          <p:nvPr/>
        </p:nvCxnSpPr>
        <p:spPr>
          <a:xfrm rot="10800000" flipV="1">
            <a:off x="6705600" y="1371600"/>
            <a:ext cx="381000" cy="228600"/>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2362200" y="152400"/>
            <a:ext cx="4038600" cy="6096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Components of a Chart</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TextBox 11"/>
          <p:cNvSpPr txBox="1"/>
          <p:nvPr/>
        </p:nvSpPr>
        <p:spPr>
          <a:xfrm>
            <a:off x="7086600" y="1066800"/>
            <a:ext cx="1066800" cy="461665"/>
          </a:xfrm>
          <a:prstGeom prst="rect">
            <a:avLst/>
          </a:prstGeom>
          <a:noFill/>
        </p:spPr>
        <p:txBody>
          <a:bodyPr wrap="square" rtlCol="0">
            <a:spAutoFit/>
          </a:bodyPr>
          <a:lstStyle/>
          <a:p>
            <a:r>
              <a:rPr lang="en-US" sz="1200" dirty="0" smtClean="0">
                <a:solidFill>
                  <a:srgbClr val="C00000"/>
                </a:solidFill>
                <a:latin typeface="Times New Roman" pitchFamily="18" charset="0"/>
                <a:cs typeface="Times New Roman" pitchFamily="18" charset="0"/>
              </a:rPr>
              <a:t>DATA  </a:t>
            </a:r>
          </a:p>
          <a:p>
            <a:r>
              <a:rPr lang="en-US" sz="1200" dirty="0" smtClean="0">
                <a:solidFill>
                  <a:srgbClr val="C00000"/>
                </a:solidFill>
                <a:latin typeface="Times New Roman" pitchFamily="18" charset="0"/>
                <a:cs typeface="Times New Roman" pitchFamily="18" charset="0"/>
              </a:rPr>
              <a:t>VALUE</a:t>
            </a:r>
            <a:endParaRPr lang="en-US" sz="1200" dirty="0">
              <a:solidFill>
                <a:srgbClr val="C00000"/>
              </a:solidFill>
              <a:latin typeface="Times New Roman" pitchFamily="18" charset="0"/>
              <a:cs typeface="Times New Roman" pitchFamily="18" charset="0"/>
            </a:endParaRPr>
          </a:p>
        </p:txBody>
      </p:sp>
      <p:cxnSp>
        <p:nvCxnSpPr>
          <p:cNvPr id="13" name="Straight Arrow Connector 12"/>
          <p:cNvCxnSpPr/>
          <p:nvPr/>
        </p:nvCxnSpPr>
        <p:spPr>
          <a:xfrm>
            <a:off x="4114800" y="1752599"/>
            <a:ext cx="304800" cy="1"/>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629400" y="2362200"/>
            <a:ext cx="990600" cy="461665"/>
          </a:xfrm>
          <a:prstGeom prst="rect">
            <a:avLst/>
          </a:prstGeom>
          <a:noFill/>
        </p:spPr>
        <p:txBody>
          <a:bodyPr wrap="square" rtlCol="0">
            <a:spAutoFit/>
          </a:bodyPr>
          <a:lstStyle/>
          <a:p>
            <a:r>
              <a:rPr lang="en-US" sz="1200" dirty="0" smtClean="0">
                <a:solidFill>
                  <a:srgbClr val="C00000"/>
                </a:solidFill>
                <a:latin typeface="Times New Roman" pitchFamily="18" charset="0"/>
                <a:cs typeface="Times New Roman" pitchFamily="18" charset="0"/>
              </a:rPr>
              <a:t>DATA LABEL</a:t>
            </a:r>
            <a:endParaRPr lang="en-US" sz="1200" dirty="0">
              <a:solidFill>
                <a:srgbClr val="C00000"/>
              </a:solidFill>
              <a:latin typeface="Times New Roman" pitchFamily="18" charset="0"/>
              <a:cs typeface="Times New Roman" pitchFamily="18" charset="0"/>
            </a:endParaRPr>
          </a:p>
        </p:txBody>
      </p:sp>
      <p:cxnSp>
        <p:nvCxnSpPr>
          <p:cNvPr id="10" name="Straight Arrow Connector 9"/>
          <p:cNvCxnSpPr/>
          <p:nvPr/>
        </p:nvCxnSpPr>
        <p:spPr>
          <a:xfrm flipH="1">
            <a:off x="6248400" y="2590800"/>
            <a:ext cx="304800" cy="76200"/>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Chart 14"/>
          <p:cNvGraphicFramePr/>
          <p:nvPr/>
        </p:nvGraphicFramePr>
        <p:xfrm>
          <a:off x="1447800" y="533400"/>
          <a:ext cx="5562600" cy="376713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advTm="3026"/>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81000"/>
            <a:ext cx="7315200" cy="1384995"/>
          </a:xfrm>
          <a:prstGeom prst="rect">
            <a:avLst/>
          </a:prstGeom>
          <a:noFill/>
        </p:spPr>
        <p:txBody>
          <a:bodyPr wrap="square" rtlCol="0">
            <a:spAutoFit/>
          </a:bodyPr>
          <a:lstStyle/>
          <a:p>
            <a:pPr algn="ctr"/>
            <a:r>
              <a:rPr lang="en-US" sz="2800" dirty="0" smtClean="0"/>
              <a:t>Re-Design of a Data Graphic</a:t>
            </a:r>
          </a:p>
          <a:p>
            <a:pPr algn="ctr"/>
            <a:r>
              <a:rPr lang="en-US" sz="2400" dirty="0" smtClean="0"/>
              <a:t>(to make exploring the data easier)</a:t>
            </a:r>
          </a:p>
          <a:p>
            <a:endParaRPr lang="en-US" sz="3200" dirty="0"/>
          </a:p>
        </p:txBody>
      </p:sp>
      <p:pic>
        <p:nvPicPr>
          <p:cNvPr id="3" name="Picture 2" descr="AASL_SCL2011.jpg"/>
          <p:cNvPicPr>
            <a:picLocks noChangeAspect="1"/>
          </p:cNvPicPr>
          <p:nvPr/>
        </p:nvPicPr>
        <p:blipFill>
          <a:blip r:embed="rId3" cstate="print"/>
          <a:stretch>
            <a:fillRect/>
          </a:stretch>
        </p:blipFill>
        <p:spPr>
          <a:xfrm>
            <a:off x="1676400" y="1447800"/>
            <a:ext cx="5311412" cy="4419600"/>
          </a:xfrm>
          <a:prstGeom prst="rect">
            <a:avLst/>
          </a:prstGeom>
        </p:spPr>
      </p:pic>
      <p:sp>
        <p:nvSpPr>
          <p:cNvPr id="4" name="TextBox 3"/>
          <p:cNvSpPr txBox="1"/>
          <p:nvPr/>
        </p:nvSpPr>
        <p:spPr>
          <a:xfrm>
            <a:off x="381000" y="6096000"/>
            <a:ext cx="7924800" cy="307777"/>
          </a:xfrm>
          <a:prstGeom prst="rect">
            <a:avLst/>
          </a:prstGeom>
          <a:noFill/>
        </p:spPr>
        <p:txBody>
          <a:bodyPr wrap="square" rtlCol="0">
            <a:spAutoFit/>
          </a:bodyPr>
          <a:lstStyle/>
          <a:p>
            <a:r>
              <a:rPr lang="en-US" sz="1400" dirty="0" smtClean="0">
                <a:solidFill>
                  <a:schemeClr val="tx1">
                    <a:lumMod val="65000"/>
                    <a:lumOff val="35000"/>
                  </a:schemeClr>
                </a:solidFill>
              </a:rPr>
              <a:t>Image source: American Association of School Libraries, </a:t>
            </a:r>
            <a:r>
              <a:rPr lang="en-US" sz="1400" i="1" dirty="0" smtClean="0">
                <a:solidFill>
                  <a:schemeClr val="tx1">
                    <a:lumMod val="65000"/>
                    <a:lumOff val="35000"/>
                  </a:schemeClr>
                </a:solidFill>
              </a:rPr>
              <a:t>School Libraries Count! Survey,</a:t>
            </a:r>
            <a:r>
              <a:rPr lang="en-US" sz="1400" dirty="0" smtClean="0">
                <a:solidFill>
                  <a:schemeClr val="tx1">
                    <a:lumMod val="65000"/>
                    <a:lumOff val="35000"/>
                  </a:schemeClr>
                </a:solidFill>
              </a:rPr>
              <a:t> 2011</a:t>
            </a:r>
            <a:endParaRPr lang="en-US" sz="1400" i="1" dirty="0">
              <a:solidFill>
                <a:schemeClr val="tx1">
                  <a:lumMod val="65000"/>
                  <a:lumOff val="35000"/>
                </a:schemeClr>
              </a:solidFill>
            </a:endParaRPr>
          </a:p>
        </p:txBody>
      </p:sp>
      <p:sp>
        <p:nvSpPr>
          <p:cNvPr id="5" name="TextBox 4"/>
          <p:cNvSpPr txBox="1"/>
          <p:nvPr/>
        </p:nvSpPr>
        <p:spPr>
          <a:xfrm>
            <a:off x="8686800" y="6553200"/>
            <a:ext cx="457200" cy="369332"/>
          </a:xfrm>
          <a:prstGeom prst="rect">
            <a:avLst/>
          </a:prstGeom>
          <a:noFill/>
        </p:spPr>
        <p:txBody>
          <a:bodyPr wrap="square" rtlCol="0">
            <a:spAutoFit/>
          </a:bodyPr>
          <a:lstStyle/>
          <a:p>
            <a:r>
              <a:rPr lang="en-US" dirty="0" smtClean="0">
                <a:solidFill>
                  <a:schemeClr val="bg1">
                    <a:lumMod val="65000"/>
                  </a:schemeClr>
                </a:solidFill>
              </a:rPr>
              <a:t>*</a:t>
            </a:r>
            <a:endParaRPr lang="en-US" dirty="0">
              <a:solidFill>
                <a:schemeClr val="bg1">
                  <a:lumMod val="65000"/>
                </a:schemeClr>
              </a:solidFill>
            </a:endParaRPr>
          </a:p>
        </p:txBody>
      </p:sp>
    </p:spTree>
  </p:cSld>
  <p:clrMapOvr>
    <a:masterClrMapping/>
  </p:clrMapOvr>
  <p:transition advTm="1705"/>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304800"/>
            <a:ext cx="4495800" cy="461665"/>
          </a:xfrm>
          <a:prstGeom prst="rect">
            <a:avLst/>
          </a:prstGeom>
          <a:noFill/>
        </p:spPr>
        <p:txBody>
          <a:bodyPr wrap="square" rtlCol="0">
            <a:spAutoFit/>
          </a:bodyPr>
          <a:lstStyle/>
          <a:p>
            <a:r>
              <a:rPr lang="en-US" sz="2400" dirty="0" smtClean="0"/>
              <a:t>Re-Design of a Data Graphic</a:t>
            </a:r>
            <a:endParaRPr lang="en-US" sz="2400" dirty="0"/>
          </a:p>
        </p:txBody>
      </p:sp>
      <p:pic>
        <p:nvPicPr>
          <p:cNvPr id="4" name="Picture 3" descr="AASL_Tableau1.jpg"/>
          <p:cNvPicPr>
            <a:picLocks noChangeAspect="1"/>
          </p:cNvPicPr>
          <p:nvPr/>
        </p:nvPicPr>
        <p:blipFill>
          <a:blip r:embed="rId3" cstate="print"/>
          <a:stretch>
            <a:fillRect/>
          </a:stretch>
        </p:blipFill>
        <p:spPr>
          <a:xfrm>
            <a:off x="3276600" y="1219200"/>
            <a:ext cx="6043613" cy="5010404"/>
          </a:xfrm>
          <a:prstGeom prst="rect">
            <a:avLst/>
          </a:prstGeom>
        </p:spPr>
      </p:pic>
      <p:sp>
        <p:nvSpPr>
          <p:cNvPr id="5" name="TextBox 4"/>
          <p:cNvSpPr txBox="1"/>
          <p:nvPr/>
        </p:nvSpPr>
        <p:spPr>
          <a:xfrm>
            <a:off x="304800" y="1828800"/>
            <a:ext cx="2743200" cy="923330"/>
          </a:xfrm>
          <a:prstGeom prst="rect">
            <a:avLst/>
          </a:prstGeom>
          <a:noFill/>
        </p:spPr>
        <p:txBody>
          <a:bodyPr wrap="square" rtlCol="0">
            <a:spAutoFit/>
          </a:bodyPr>
          <a:lstStyle/>
          <a:p>
            <a:r>
              <a:rPr lang="en-US" dirty="0" smtClean="0"/>
              <a:t>Step 1.  Re-render in </a:t>
            </a:r>
            <a:r>
              <a:rPr lang="en-US" i="1" dirty="0" smtClean="0"/>
              <a:t>Tableau Software</a:t>
            </a:r>
            <a:r>
              <a:rPr lang="en-US" dirty="0" smtClean="0"/>
              <a:t>. Rename 50</a:t>
            </a:r>
            <a:r>
              <a:rPr lang="en-US" baseline="30000" dirty="0" smtClean="0"/>
              <a:t>th</a:t>
            </a:r>
            <a:r>
              <a:rPr lang="en-US" dirty="0" smtClean="0"/>
              <a:t> percentile </a:t>
            </a:r>
            <a:r>
              <a:rPr lang="en-US" i="1" dirty="0" smtClean="0"/>
              <a:t>Median</a:t>
            </a:r>
            <a:r>
              <a:rPr lang="en-US" dirty="0" smtClean="0"/>
              <a:t>.</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304800"/>
            <a:ext cx="4191000" cy="461665"/>
          </a:xfrm>
          <a:prstGeom prst="rect">
            <a:avLst/>
          </a:prstGeom>
          <a:noFill/>
        </p:spPr>
        <p:txBody>
          <a:bodyPr wrap="square" rtlCol="0">
            <a:spAutoFit/>
          </a:bodyPr>
          <a:lstStyle/>
          <a:p>
            <a:r>
              <a:rPr lang="en-US" sz="2400" dirty="0" smtClean="0"/>
              <a:t>Re-Design of a Data Graphic</a:t>
            </a:r>
            <a:endParaRPr lang="en-US" sz="2400" dirty="0"/>
          </a:p>
        </p:txBody>
      </p:sp>
      <p:sp>
        <p:nvSpPr>
          <p:cNvPr id="5" name="TextBox 4"/>
          <p:cNvSpPr txBox="1"/>
          <p:nvPr/>
        </p:nvSpPr>
        <p:spPr>
          <a:xfrm>
            <a:off x="304800" y="1828800"/>
            <a:ext cx="2743200" cy="1200329"/>
          </a:xfrm>
          <a:prstGeom prst="rect">
            <a:avLst/>
          </a:prstGeom>
          <a:noFill/>
        </p:spPr>
        <p:txBody>
          <a:bodyPr wrap="square" rtlCol="0">
            <a:spAutoFit/>
          </a:bodyPr>
          <a:lstStyle/>
          <a:p>
            <a:r>
              <a:rPr lang="en-US" dirty="0" smtClean="0"/>
              <a:t>Step 2. Move </a:t>
            </a:r>
            <a:r>
              <a:rPr lang="en-US" i="1" dirty="0" smtClean="0"/>
              <a:t>Year </a:t>
            </a:r>
            <a:r>
              <a:rPr lang="en-US" dirty="0" smtClean="0"/>
              <a:t>from legend to vertical axis</a:t>
            </a:r>
            <a:r>
              <a:rPr lang="en-US" dirty="0"/>
              <a:t>.</a:t>
            </a:r>
            <a:r>
              <a:rPr lang="en-US" dirty="0" smtClean="0"/>
              <a:t> Remove legend and color-coding. </a:t>
            </a:r>
          </a:p>
        </p:txBody>
      </p:sp>
      <p:pic>
        <p:nvPicPr>
          <p:cNvPr id="7" name="Picture 6" descr="AASL_Tableau2.jpg"/>
          <p:cNvPicPr>
            <a:picLocks noChangeAspect="1"/>
          </p:cNvPicPr>
          <p:nvPr/>
        </p:nvPicPr>
        <p:blipFill>
          <a:blip r:embed="rId3" cstate="print"/>
          <a:stretch>
            <a:fillRect/>
          </a:stretch>
        </p:blipFill>
        <p:spPr>
          <a:xfrm>
            <a:off x="3048000" y="914400"/>
            <a:ext cx="5791200" cy="5093932"/>
          </a:xfrm>
          <a:prstGeom prst="rect">
            <a:avLst/>
          </a:prstGeo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381000"/>
            <a:ext cx="3886200" cy="461665"/>
          </a:xfrm>
          <a:prstGeom prst="rect">
            <a:avLst/>
          </a:prstGeom>
          <a:noFill/>
        </p:spPr>
        <p:txBody>
          <a:bodyPr wrap="square" rtlCol="0">
            <a:spAutoFit/>
          </a:bodyPr>
          <a:lstStyle/>
          <a:p>
            <a:r>
              <a:rPr lang="en-US" sz="2400" dirty="0" smtClean="0"/>
              <a:t>Re-Design of a Data Graphic</a:t>
            </a:r>
            <a:endParaRPr lang="en-US" sz="2400" dirty="0"/>
          </a:p>
        </p:txBody>
      </p:sp>
      <p:pic>
        <p:nvPicPr>
          <p:cNvPr id="8" name="Picture 7" descr="AASL_Tableau3.jpg"/>
          <p:cNvPicPr>
            <a:picLocks noChangeAspect="1"/>
          </p:cNvPicPr>
          <p:nvPr/>
        </p:nvPicPr>
        <p:blipFill>
          <a:blip r:embed="rId3" cstate="print"/>
          <a:stretch>
            <a:fillRect/>
          </a:stretch>
        </p:blipFill>
        <p:spPr>
          <a:xfrm>
            <a:off x="2590800" y="1066800"/>
            <a:ext cx="6819900" cy="5029200"/>
          </a:xfrm>
          <a:prstGeom prst="rect">
            <a:avLst/>
          </a:prstGeom>
        </p:spPr>
      </p:pic>
      <p:sp>
        <p:nvSpPr>
          <p:cNvPr id="5" name="TextBox 4"/>
          <p:cNvSpPr txBox="1"/>
          <p:nvPr/>
        </p:nvSpPr>
        <p:spPr>
          <a:xfrm>
            <a:off x="228600" y="1828800"/>
            <a:ext cx="2286000" cy="923330"/>
          </a:xfrm>
          <a:prstGeom prst="rect">
            <a:avLst/>
          </a:prstGeom>
          <a:noFill/>
        </p:spPr>
        <p:txBody>
          <a:bodyPr wrap="square" rtlCol="0">
            <a:spAutoFit/>
          </a:bodyPr>
          <a:lstStyle/>
          <a:p>
            <a:r>
              <a:rPr lang="en-US" dirty="0" smtClean="0"/>
              <a:t>Step 3.  Move </a:t>
            </a:r>
            <a:r>
              <a:rPr lang="en-US" i="1" dirty="0" smtClean="0"/>
              <a:t>Measure Type</a:t>
            </a:r>
            <a:r>
              <a:rPr lang="en-US" dirty="0" smtClean="0"/>
              <a:t> to legend, color-coded.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Session Objectives</a:t>
            </a:r>
            <a:endParaRPr lang="en-US" sz="3600" dirty="0"/>
          </a:p>
        </p:txBody>
      </p:sp>
      <p:sp>
        <p:nvSpPr>
          <p:cNvPr id="3" name="Content Placeholder 2"/>
          <p:cNvSpPr>
            <a:spLocks noGrp="1"/>
          </p:cNvSpPr>
          <p:nvPr>
            <p:ph idx="1"/>
          </p:nvPr>
        </p:nvSpPr>
        <p:spPr>
          <a:xfrm>
            <a:off x="1143000" y="1600200"/>
            <a:ext cx="6858000" cy="4525963"/>
          </a:xfrm>
        </p:spPr>
        <p:txBody>
          <a:bodyPr>
            <a:noAutofit/>
          </a:bodyPr>
          <a:lstStyle/>
          <a:p>
            <a:pPr>
              <a:spcAft>
                <a:spcPts val="1200"/>
              </a:spcAft>
              <a:buNone/>
            </a:pPr>
            <a:r>
              <a:rPr lang="en-US" dirty="0" smtClean="0"/>
              <a:t>To increase awareness of principles and practices for designing effective statistical graphs</a:t>
            </a:r>
          </a:p>
          <a:p>
            <a:pPr>
              <a:spcAft>
                <a:spcPts val="1200"/>
              </a:spcAft>
              <a:buNone/>
            </a:pPr>
            <a:r>
              <a:rPr lang="en-US" dirty="0" smtClean="0"/>
              <a:t>To appreciate the need for graphical clarity </a:t>
            </a:r>
            <a:r>
              <a:rPr lang="en-US" dirty="0"/>
              <a:t>and </a:t>
            </a:r>
            <a:r>
              <a:rPr lang="en-US" dirty="0" smtClean="0"/>
              <a:t>accuracy</a:t>
            </a:r>
            <a:endParaRPr lang="en-US" dirty="0"/>
          </a:p>
          <a:p>
            <a:pPr>
              <a:buNone/>
            </a:pPr>
            <a:r>
              <a:rPr lang="en-US" dirty="0"/>
              <a:t>To spark an interest </a:t>
            </a:r>
            <a:r>
              <a:rPr lang="en-US" dirty="0" smtClean="0"/>
              <a:t>in further study of best practices in graphical data design</a:t>
            </a:r>
            <a:endParaRPr lang="en-US" sz="1200" dirty="0" smtClean="0"/>
          </a:p>
          <a:p>
            <a:pPr>
              <a:buNone/>
            </a:pPr>
            <a:endParaRPr lang="en-US" sz="1200" dirty="0" smtClean="0"/>
          </a:p>
          <a:p>
            <a:pPr>
              <a:buNone/>
            </a:pPr>
            <a:r>
              <a:rPr lang="en-US" dirty="0" smtClean="0"/>
              <a:t> </a:t>
            </a:r>
            <a:endParaRPr lang="en-US" sz="1200" dirty="0" smtClean="0"/>
          </a:p>
        </p:txBody>
      </p:sp>
    </p:spTree>
  </p:cSld>
  <p:clrMapOvr>
    <a:masterClrMapping/>
  </p:clrMapOvr>
  <p:transition advTm="40659"/>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ASL_Tableau4.jpg"/>
          <p:cNvPicPr>
            <a:picLocks noChangeAspect="1"/>
          </p:cNvPicPr>
          <p:nvPr/>
        </p:nvPicPr>
        <p:blipFill>
          <a:blip r:embed="rId3" cstate="print"/>
          <a:stretch>
            <a:fillRect/>
          </a:stretch>
        </p:blipFill>
        <p:spPr>
          <a:xfrm>
            <a:off x="3107628" y="838200"/>
            <a:ext cx="6036372" cy="5453062"/>
          </a:xfrm>
          <a:prstGeom prst="rect">
            <a:avLst/>
          </a:prstGeom>
        </p:spPr>
      </p:pic>
      <p:sp>
        <p:nvSpPr>
          <p:cNvPr id="5" name="TextBox 4"/>
          <p:cNvSpPr txBox="1"/>
          <p:nvPr/>
        </p:nvSpPr>
        <p:spPr>
          <a:xfrm>
            <a:off x="228600" y="1879937"/>
            <a:ext cx="2667000" cy="923330"/>
          </a:xfrm>
          <a:prstGeom prst="rect">
            <a:avLst/>
          </a:prstGeom>
          <a:noFill/>
        </p:spPr>
        <p:txBody>
          <a:bodyPr wrap="square" rtlCol="0">
            <a:spAutoFit/>
          </a:bodyPr>
          <a:lstStyle/>
          <a:p>
            <a:r>
              <a:rPr lang="en-US" dirty="0" smtClean="0"/>
              <a:t>Step 4.  Rotate chart so </a:t>
            </a:r>
            <a:r>
              <a:rPr lang="en-US" i="1" dirty="0" smtClean="0"/>
              <a:t>Year </a:t>
            </a:r>
            <a:r>
              <a:rPr lang="en-US" dirty="0" smtClean="0"/>
              <a:t>appears on horizontal axis.  </a:t>
            </a:r>
          </a:p>
        </p:txBody>
      </p:sp>
      <p:sp>
        <p:nvSpPr>
          <p:cNvPr id="6" name="TextBox 5"/>
          <p:cNvSpPr txBox="1"/>
          <p:nvPr/>
        </p:nvSpPr>
        <p:spPr>
          <a:xfrm>
            <a:off x="2667000" y="228600"/>
            <a:ext cx="3886200" cy="461665"/>
          </a:xfrm>
          <a:prstGeom prst="rect">
            <a:avLst/>
          </a:prstGeom>
          <a:noFill/>
        </p:spPr>
        <p:txBody>
          <a:bodyPr wrap="square" rtlCol="0">
            <a:spAutoFit/>
          </a:bodyPr>
          <a:lstStyle/>
          <a:p>
            <a:r>
              <a:rPr lang="en-US" sz="2400" dirty="0" smtClean="0"/>
              <a:t>Re-Design of a Data Graphic</a:t>
            </a:r>
            <a:endParaRPr lang="en-US" sz="2400"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ASL_Tableau5.jpg"/>
          <p:cNvPicPr>
            <a:picLocks noChangeAspect="1"/>
          </p:cNvPicPr>
          <p:nvPr/>
        </p:nvPicPr>
        <p:blipFill>
          <a:blip r:embed="rId3" cstate="print"/>
          <a:stretch>
            <a:fillRect/>
          </a:stretch>
        </p:blipFill>
        <p:spPr>
          <a:xfrm>
            <a:off x="3657600" y="838200"/>
            <a:ext cx="5002911" cy="5685127"/>
          </a:xfrm>
          <a:prstGeom prst="rect">
            <a:avLst/>
          </a:prstGeom>
        </p:spPr>
      </p:pic>
      <p:sp>
        <p:nvSpPr>
          <p:cNvPr id="5" name="TextBox 4"/>
          <p:cNvSpPr txBox="1"/>
          <p:nvPr/>
        </p:nvSpPr>
        <p:spPr>
          <a:xfrm>
            <a:off x="228600" y="1905000"/>
            <a:ext cx="3124200" cy="1200329"/>
          </a:xfrm>
          <a:prstGeom prst="rect">
            <a:avLst/>
          </a:prstGeom>
          <a:noFill/>
        </p:spPr>
        <p:txBody>
          <a:bodyPr wrap="square" rtlCol="0">
            <a:spAutoFit/>
          </a:bodyPr>
          <a:lstStyle/>
          <a:p>
            <a:r>
              <a:rPr lang="en-US" dirty="0" smtClean="0"/>
              <a:t>Step 5.  Remove repetitions of </a:t>
            </a:r>
            <a:r>
              <a:rPr lang="en-US" i="1" dirty="0" smtClean="0"/>
              <a:t>Year </a:t>
            </a:r>
            <a:r>
              <a:rPr lang="en-US" dirty="0" smtClean="0"/>
              <a:t>from horizontal axis. Replace bars with horizontally stacked lines.  </a:t>
            </a:r>
          </a:p>
        </p:txBody>
      </p:sp>
      <p:sp>
        <p:nvSpPr>
          <p:cNvPr id="4" name="TextBox 3"/>
          <p:cNvSpPr txBox="1"/>
          <p:nvPr/>
        </p:nvSpPr>
        <p:spPr>
          <a:xfrm>
            <a:off x="2590800" y="152400"/>
            <a:ext cx="3886200" cy="461665"/>
          </a:xfrm>
          <a:prstGeom prst="rect">
            <a:avLst/>
          </a:prstGeom>
          <a:noFill/>
        </p:spPr>
        <p:txBody>
          <a:bodyPr wrap="square" rtlCol="0">
            <a:spAutoFit/>
          </a:bodyPr>
          <a:lstStyle/>
          <a:p>
            <a:r>
              <a:rPr lang="en-US" sz="2400" dirty="0" smtClean="0"/>
              <a:t>Re-Design of a Data Graphic</a:t>
            </a:r>
            <a:endParaRPr lang="en-US" sz="2400"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ASL_Tableau6.jpg"/>
          <p:cNvPicPr>
            <a:picLocks noChangeAspect="1"/>
          </p:cNvPicPr>
          <p:nvPr/>
        </p:nvPicPr>
        <p:blipFill>
          <a:blip r:embed="rId3" cstate="print"/>
          <a:stretch>
            <a:fillRect/>
          </a:stretch>
        </p:blipFill>
        <p:spPr>
          <a:xfrm>
            <a:off x="3886200" y="914400"/>
            <a:ext cx="5257800" cy="5525600"/>
          </a:xfrm>
          <a:prstGeom prst="rect">
            <a:avLst/>
          </a:prstGeom>
        </p:spPr>
      </p:pic>
      <p:sp>
        <p:nvSpPr>
          <p:cNvPr id="5" name="TextBox 4"/>
          <p:cNvSpPr txBox="1"/>
          <p:nvPr/>
        </p:nvSpPr>
        <p:spPr>
          <a:xfrm>
            <a:off x="381000" y="1828800"/>
            <a:ext cx="3048000" cy="2000548"/>
          </a:xfrm>
          <a:prstGeom prst="rect">
            <a:avLst/>
          </a:prstGeom>
          <a:noFill/>
        </p:spPr>
        <p:txBody>
          <a:bodyPr wrap="square" rtlCol="0">
            <a:spAutoFit/>
          </a:bodyPr>
          <a:lstStyle/>
          <a:p>
            <a:r>
              <a:rPr lang="en-US" dirty="0" smtClean="0"/>
              <a:t>Step 6.  Remove data value labels since these can be displayed via interactive software. </a:t>
            </a:r>
          </a:p>
          <a:p>
            <a:endParaRPr lang="en-US" sz="2000" dirty="0" smtClean="0"/>
          </a:p>
          <a:p>
            <a:r>
              <a:rPr lang="en-US" sz="1600" dirty="0" smtClean="0">
                <a:solidFill>
                  <a:schemeClr val="bg1">
                    <a:lumMod val="50000"/>
                  </a:schemeClr>
                </a:solidFill>
              </a:rPr>
              <a:t>(Keep horizontal gridlines intact  to aid visual evaluation.)</a:t>
            </a:r>
          </a:p>
        </p:txBody>
      </p:sp>
      <p:sp>
        <p:nvSpPr>
          <p:cNvPr id="6" name="TextBox 5"/>
          <p:cNvSpPr txBox="1"/>
          <p:nvPr/>
        </p:nvSpPr>
        <p:spPr>
          <a:xfrm>
            <a:off x="2667000" y="228600"/>
            <a:ext cx="3886200" cy="461665"/>
          </a:xfrm>
          <a:prstGeom prst="rect">
            <a:avLst/>
          </a:prstGeom>
          <a:noFill/>
        </p:spPr>
        <p:txBody>
          <a:bodyPr wrap="square" rtlCol="0">
            <a:spAutoFit/>
          </a:bodyPr>
          <a:lstStyle/>
          <a:p>
            <a:r>
              <a:rPr lang="en-US" sz="2400" dirty="0" smtClean="0"/>
              <a:t>Re-Design of a Data Graphic</a:t>
            </a:r>
            <a:endParaRPr lang="en-US" sz="240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ASL_SCL2011.jpg"/>
          <p:cNvPicPr>
            <a:picLocks noChangeAspect="1"/>
          </p:cNvPicPr>
          <p:nvPr/>
        </p:nvPicPr>
        <p:blipFill>
          <a:blip r:embed="rId3" cstate="print"/>
          <a:stretch>
            <a:fillRect/>
          </a:stretch>
        </p:blipFill>
        <p:spPr>
          <a:xfrm>
            <a:off x="0" y="1066800"/>
            <a:ext cx="4463512" cy="4114800"/>
          </a:xfrm>
          <a:prstGeom prst="rect">
            <a:avLst/>
          </a:prstGeom>
        </p:spPr>
      </p:pic>
      <p:sp>
        <p:nvSpPr>
          <p:cNvPr id="7" name="TextBox 6"/>
          <p:cNvSpPr txBox="1"/>
          <p:nvPr/>
        </p:nvSpPr>
        <p:spPr>
          <a:xfrm>
            <a:off x="4953000" y="685800"/>
            <a:ext cx="990600" cy="400110"/>
          </a:xfrm>
          <a:prstGeom prst="rect">
            <a:avLst/>
          </a:prstGeom>
          <a:noFill/>
        </p:spPr>
        <p:txBody>
          <a:bodyPr wrap="square" rtlCol="0">
            <a:spAutoFit/>
          </a:bodyPr>
          <a:lstStyle/>
          <a:p>
            <a:r>
              <a:rPr lang="en-US" sz="2000" b="1" dirty="0" smtClean="0"/>
              <a:t>AFTER</a:t>
            </a:r>
            <a:endParaRPr lang="en-US" sz="2000" b="1" dirty="0"/>
          </a:p>
        </p:txBody>
      </p:sp>
      <p:sp>
        <p:nvSpPr>
          <p:cNvPr id="8" name="TextBox 7"/>
          <p:cNvSpPr txBox="1"/>
          <p:nvPr/>
        </p:nvSpPr>
        <p:spPr>
          <a:xfrm>
            <a:off x="381000" y="685800"/>
            <a:ext cx="1600200" cy="400110"/>
          </a:xfrm>
          <a:prstGeom prst="rect">
            <a:avLst/>
          </a:prstGeom>
          <a:noFill/>
        </p:spPr>
        <p:txBody>
          <a:bodyPr wrap="square" rtlCol="0">
            <a:spAutoFit/>
          </a:bodyPr>
          <a:lstStyle/>
          <a:p>
            <a:r>
              <a:rPr lang="en-US" sz="2000" b="1" dirty="0" smtClean="0"/>
              <a:t>BEFORE</a:t>
            </a:r>
            <a:endParaRPr lang="en-US" sz="2000" b="1" dirty="0"/>
          </a:p>
        </p:txBody>
      </p:sp>
      <p:cxnSp>
        <p:nvCxnSpPr>
          <p:cNvPr id="10" name="Straight Connector 9"/>
          <p:cNvCxnSpPr/>
          <p:nvPr/>
        </p:nvCxnSpPr>
        <p:spPr>
          <a:xfrm>
            <a:off x="4572000" y="609600"/>
            <a:ext cx="0" cy="51816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6" name="Picture 15" descr="AASL_Tableau6.jpg"/>
          <p:cNvPicPr>
            <a:picLocks noChangeAspect="1"/>
          </p:cNvPicPr>
          <p:nvPr/>
        </p:nvPicPr>
        <p:blipFill>
          <a:blip r:embed="rId4" cstate="print"/>
          <a:stretch>
            <a:fillRect/>
          </a:stretch>
        </p:blipFill>
        <p:spPr>
          <a:xfrm>
            <a:off x="4860520" y="1143000"/>
            <a:ext cx="4283480" cy="4591050"/>
          </a:xfrm>
          <a:prstGeom prst="rect">
            <a:avLst/>
          </a:prstGeom>
        </p:spPr>
      </p:pic>
      <p:sp>
        <p:nvSpPr>
          <p:cNvPr id="9" name="TextBox 8"/>
          <p:cNvSpPr txBox="1"/>
          <p:nvPr/>
        </p:nvSpPr>
        <p:spPr>
          <a:xfrm>
            <a:off x="8686800" y="6553200"/>
            <a:ext cx="457200" cy="369332"/>
          </a:xfrm>
          <a:prstGeom prst="rect">
            <a:avLst/>
          </a:prstGeom>
          <a:noFill/>
        </p:spPr>
        <p:txBody>
          <a:bodyPr wrap="square" rtlCol="0">
            <a:spAutoFit/>
          </a:bodyPr>
          <a:lstStyle/>
          <a:p>
            <a:r>
              <a:rPr lang="en-US" dirty="0" smtClean="0">
                <a:solidFill>
                  <a:schemeClr val="bg1">
                    <a:lumMod val="65000"/>
                  </a:schemeClr>
                </a:solidFill>
              </a:rPr>
              <a:t>*</a:t>
            </a:r>
            <a:endParaRPr lang="en-US" dirty="0">
              <a:solidFill>
                <a:schemeClr val="bg1">
                  <a:lumMod val="65000"/>
                </a:schemeClr>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359353"/>
            <a:ext cx="4419600" cy="2920093"/>
          </a:xfrm>
          <a:prstGeom prst="rect">
            <a:avLst/>
          </a:prstGeom>
        </p:spPr>
      </p:pic>
      <p:sp>
        <p:nvSpPr>
          <p:cNvPr id="2" name="Title 1"/>
          <p:cNvSpPr>
            <a:spLocks noGrp="1"/>
          </p:cNvSpPr>
          <p:nvPr>
            <p:ph type="title"/>
          </p:nvPr>
        </p:nvSpPr>
        <p:spPr>
          <a:xfrm>
            <a:off x="457200" y="274638"/>
            <a:ext cx="8229600" cy="639762"/>
          </a:xfrm>
        </p:spPr>
        <p:txBody>
          <a:bodyPr>
            <a:normAutofit fontScale="90000"/>
          </a:bodyPr>
          <a:lstStyle/>
          <a:p>
            <a:r>
              <a:rPr lang="en-US" sz="3600" dirty="0" smtClean="0"/>
              <a:t>Begin with Basic Neatness</a:t>
            </a:r>
            <a:endParaRPr lang="en-US" sz="3600" dirty="0"/>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572000" y="1359353"/>
            <a:ext cx="4304226" cy="3048000"/>
          </a:xfrm>
        </p:spPr>
      </p:pic>
      <p:sp>
        <p:nvSpPr>
          <p:cNvPr id="9" name="TextBox 8"/>
          <p:cNvSpPr txBox="1"/>
          <p:nvPr/>
        </p:nvSpPr>
        <p:spPr>
          <a:xfrm>
            <a:off x="1524000" y="4724400"/>
            <a:ext cx="6111711" cy="830997"/>
          </a:xfrm>
          <a:prstGeom prst="rect">
            <a:avLst/>
          </a:prstGeom>
          <a:noFill/>
        </p:spPr>
        <p:txBody>
          <a:bodyPr wrap="square" rtlCol="0">
            <a:spAutoFit/>
          </a:bodyPr>
          <a:lstStyle/>
          <a:p>
            <a:r>
              <a:rPr lang="en-US" sz="2400" dirty="0" smtClean="0">
                <a:solidFill>
                  <a:srgbClr val="C00000"/>
                </a:solidFill>
              </a:rPr>
              <a:t>Don’t rely on statistical software packages to render clear and neat results</a:t>
            </a:r>
            <a:r>
              <a:rPr lang="en-US" dirty="0" smtClean="0">
                <a:solidFill>
                  <a:srgbClr val="C00000"/>
                </a:solidFill>
              </a:rPr>
              <a:t>.</a:t>
            </a:r>
            <a:endParaRPr lang="en-US" dirty="0">
              <a:solidFill>
                <a:srgbClr val="C00000"/>
              </a:solidFill>
            </a:endParaRPr>
          </a:p>
        </p:txBody>
      </p:sp>
      <p:sp>
        <p:nvSpPr>
          <p:cNvPr id="7" name="TextBox 6"/>
          <p:cNvSpPr txBox="1"/>
          <p:nvPr/>
        </p:nvSpPr>
        <p:spPr>
          <a:xfrm>
            <a:off x="8686800" y="6553200"/>
            <a:ext cx="457200" cy="369332"/>
          </a:xfrm>
          <a:prstGeom prst="rect">
            <a:avLst/>
          </a:prstGeom>
          <a:noFill/>
        </p:spPr>
        <p:txBody>
          <a:bodyPr wrap="square" rtlCol="0">
            <a:spAutoFit/>
          </a:bodyPr>
          <a:lstStyle/>
          <a:p>
            <a:r>
              <a:rPr lang="en-US" dirty="0" smtClean="0">
                <a:solidFill>
                  <a:schemeClr val="bg1">
                    <a:lumMod val="65000"/>
                  </a:schemeClr>
                </a:solidFill>
              </a:rPr>
              <a:t>*</a:t>
            </a:r>
            <a:endParaRPr lang="en-US" dirty="0">
              <a:solidFill>
                <a:schemeClr val="bg1">
                  <a:lumMod val="65000"/>
                </a:schemeClr>
              </a:solidFill>
            </a:endParaRPr>
          </a:p>
        </p:txBody>
      </p:sp>
    </p:spTree>
    <p:extLst>
      <p:ext uri="{BB962C8B-B14F-4D97-AF65-F5344CB8AC3E}">
        <p14:creationId xmlns:p14="http://schemas.microsoft.com/office/powerpoint/2010/main" val="175853214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0" y="304800"/>
            <a:ext cx="3733800" cy="584775"/>
          </a:xfrm>
          <a:prstGeom prst="rect">
            <a:avLst/>
          </a:prstGeom>
          <a:noFill/>
        </p:spPr>
        <p:txBody>
          <a:bodyPr wrap="square" rtlCol="0">
            <a:spAutoFit/>
          </a:bodyPr>
          <a:lstStyle/>
          <a:p>
            <a:r>
              <a:rPr lang="en-US" sz="3200" dirty="0" smtClean="0">
                <a:solidFill>
                  <a:srgbClr val="000099"/>
                </a:solidFill>
              </a:rPr>
              <a:t>Clarity, Clarity, Clarity</a:t>
            </a:r>
            <a:endParaRPr lang="en-US" sz="3200" dirty="0">
              <a:solidFill>
                <a:srgbClr val="000099"/>
              </a:solidFill>
            </a:endParaRPr>
          </a:p>
        </p:txBody>
      </p:sp>
      <p:sp>
        <p:nvSpPr>
          <p:cNvPr id="5" name="TextBox 4"/>
          <p:cNvSpPr txBox="1"/>
          <p:nvPr/>
        </p:nvSpPr>
        <p:spPr>
          <a:xfrm>
            <a:off x="1066800" y="4114800"/>
            <a:ext cx="7696200" cy="830997"/>
          </a:xfrm>
          <a:prstGeom prst="rect">
            <a:avLst/>
          </a:prstGeom>
          <a:noFill/>
        </p:spPr>
        <p:txBody>
          <a:bodyPr wrap="square" rtlCol="0">
            <a:spAutoFit/>
          </a:bodyPr>
          <a:lstStyle/>
          <a:p>
            <a:pPr>
              <a:spcAft>
                <a:spcPts val="600"/>
              </a:spcAft>
            </a:pPr>
            <a:r>
              <a:rPr lang="en-US" sz="2400" dirty="0" smtClean="0">
                <a:solidFill>
                  <a:srgbClr val="C00000"/>
                </a:solidFill>
              </a:rPr>
              <a:t>Make axis labels, legends, and all chart components readable.</a:t>
            </a:r>
          </a:p>
        </p:txBody>
      </p:sp>
      <p:sp>
        <p:nvSpPr>
          <p:cNvPr id="9" name="TextBox 8"/>
          <p:cNvSpPr txBox="1"/>
          <p:nvPr/>
        </p:nvSpPr>
        <p:spPr>
          <a:xfrm>
            <a:off x="381000" y="6096000"/>
            <a:ext cx="7924800" cy="307777"/>
          </a:xfrm>
          <a:prstGeom prst="rect">
            <a:avLst/>
          </a:prstGeom>
          <a:noFill/>
        </p:spPr>
        <p:txBody>
          <a:bodyPr wrap="square" rtlCol="0">
            <a:spAutoFit/>
          </a:bodyPr>
          <a:lstStyle/>
          <a:p>
            <a:r>
              <a:rPr lang="en-US" sz="1400" dirty="0" smtClean="0">
                <a:solidFill>
                  <a:schemeClr val="tx1">
                    <a:lumMod val="65000"/>
                    <a:lumOff val="35000"/>
                  </a:schemeClr>
                </a:solidFill>
              </a:rPr>
              <a:t>Image excerpted from MIT Libraries, </a:t>
            </a:r>
            <a:r>
              <a:rPr lang="en-US" sz="1400" i="1" dirty="0" smtClean="0">
                <a:solidFill>
                  <a:schemeClr val="tx1">
                    <a:lumMod val="65000"/>
                    <a:lumOff val="35000"/>
                  </a:schemeClr>
                </a:solidFill>
              </a:rPr>
              <a:t>Library Services Survey 2008.</a:t>
            </a:r>
            <a:endParaRPr lang="en-US" sz="1400" i="1" dirty="0">
              <a:solidFill>
                <a:schemeClr val="tx1">
                  <a:lumMod val="65000"/>
                  <a:lumOff val="35000"/>
                </a:schemeClr>
              </a:solidFill>
            </a:endParaRPr>
          </a:p>
        </p:txBody>
      </p:sp>
      <p:pic>
        <p:nvPicPr>
          <p:cNvPr id="8" name="Picture 7" descr="MIT_BadStackedBar.jpg"/>
          <p:cNvPicPr>
            <a:picLocks noChangeAspect="1"/>
          </p:cNvPicPr>
          <p:nvPr/>
        </p:nvPicPr>
        <p:blipFill>
          <a:blip r:embed="rId3" cstate="print"/>
          <a:stretch>
            <a:fillRect/>
          </a:stretch>
        </p:blipFill>
        <p:spPr>
          <a:xfrm>
            <a:off x="685800" y="914400"/>
            <a:ext cx="7632846" cy="2895600"/>
          </a:xfrm>
          <a:prstGeom prst="rect">
            <a:avLst/>
          </a:prstGeom>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ackedBarsUnLabeled.jpg"/>
          <p:cNvPicPr>
            <a:picLocks noChangeAspect="1"/>
          </p:cNvPicPr>
          <p:nvPr/>
        </p:nvPicPr>
        <p:blipFill>
          <a:blip r:embed="rId4" cstate="print"/>
          <a:stretch>
            <a:fillRect/>
          </a:stretch>
        </p:blipFill>
        <p:spPr>
          <a:xfrm>
            <a:off x="1066800" y="1674922"/>
            <a:ext cx="7086600" cy="517021"/>
          </a:xfrm>
          <a:prstGeom prst="rect">
            <a:avLst/>
          </a:prstGeom>
        </p:spPr>
      </p:pic>
      <p:pic>
        <p:nvPicPr>
          <p:cNvPr id="3" name="Picture 2" descr="StackedBarsLabeled.jpg"/>
          <p:cNvPicPr>
            <a:picLocks noChangeAspect="1"/>
          </p:cNvPicPr>
          <p:nvPr/>
        </p:nvPicPr>
        <p:blipFill>
          <a:blip r:embed="rId5" cstate="print"/>
          <a:stretch>
            <a:fillRect/>
          </a:stretch>
        </p:blipFill>
        <p:spPr>
          <a:xfrm>
            <a:off x="1066800" y="2817922"/>
            <a:ext cx="7086600" cy="458678"/>
          </a:xfrm>
          <a:prstGeom prst="rect">
            <a:avLst/>
          </a:prstGeom>
        </p:spPr>
      </p:pic>
      <p:sp>
        <p:nvSpPr>
          <p:cNvPr id="4" name="TextBox 3"/>
          <p:cNvSpPr txBox="1"/>
          <p:nvPr/>
        </p:nvSpPr>
        <p:spPr>
          <a:xfrm>
            <a:off x="914400" y="3657600"/>
            <a:ext cx="7467600" cy="984885"/>
          </a:xfrm>
          <a:prstGeom prst="rect">
            <a:avLst/>
          </a:prstGeom>
          <a:noFill/>
        </p:spPr>
        <p:txBody>
          <a:bodyPr wrap="square" rtlCol="0">
            <a:spAutoFit/>
          </a:bodyPr>
          <a:lstStyle/>
          <a:p>
            <a:pPr>
              <a:spcAft>
                <a:spcPts val="1200"/>
              </a:spcAft>
            </a:pPr>
            <a:r>
              <a:rPr lang="en-US" sz="2400" dirty="0" smtClean="0"/>
              <a:t>How do the yellow and green segments compare?</a:t>
            </a:r>
          </a:p>
          <a:p>
            <a:r>
              <a:rPr lang="en-US" sz="2400" dirty="0" smtClean="0"/>
              <a:t>How much bigger is the violet segment than the white?  </a:t>
            </a:r>
            <a:endParaRPr lang="en-US" sz="1400" dirty="0" smtClean="0"/>
          </a:p>
        </p:txBody>
      </p:sp>
      <p:sp>
        <p:nvSpPr>
          <p:cNvPr id="5" name="Title 1"/>
          <p:cNvSpPr txBox="1">
            <a:spLocks/>
          </p:cNvSpPr>
          <p:nvPr/>
        </p:nvSpPr>
        <p:spPr>
          <a:xfrm>
            <a:off x="457200" y="457200"/>
            <a:ext cx="8229600" cy="71596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Stacked Bar</a:t>
            </a:r>
            <a:r>
              <a:rPr kumimoji="0" lang="en-US" sz="3200" b="0" i="0" u="none" strike="noStrike" kern="1200" cap="none" spc="0" normalizeH="0" noProof="0" dirty="0" smtClean="0">
                <a:ln>
                  <a:noFill/>
                </a:ln>
                <a:solidFill>
                  <a:schemeClr val="tx1"/>
                </a:solidFill>
                <a:effectLst/>
                <a:uLnTx/>
                <a:uFillTx/>
                <a:latin typeface="+mj-lt"/>
                <a:ea typeface="+mj-ea"/>
                <a:cs typeface="+mj-cs"/>
              </a:rPr>
              <a:t> Segments </a:t>
            </a:r>
            <a:r>
              <a:rPr kumimoji="0" lang="en-US" sz="3200" b="0" i="0" u="none" strike="noStrike" kern="1200" cap="none" spc="0" normalizeH="0" baseline="0" noProof="0" dirty="0" smtClean="0">
                <a:ln>
                  <a:noFill/>
                </a:ln>
                <a:solidFill>
                  <a:schemeClr val="tx1"/>
                </a:solidFill>
                <a:effectLst/>
                <a:uLnTx/>
                <a:uFillTx/>
                <a:latin typeface="+mj-lt"/>
                <a:ea typeface="+mj-ea"/>
                <a:cs typeface="+mj-cs"/>
              </a:rPr>
              <a:t>Are Difficult to Evaluate</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8686800" y="6553200"/>
            <a:ext cx="457200" cy="369332"/>
          </a:xfrm>
          <a:prstGeom prst="rect">
            <a:avLst/>
          </a:prstGeom>
          <a:noFill/>
        </p:spPr>
        <p:txBody>
          <a:bodyPr wrap="square" rtlCol="0">
            <a:spAutoFit/>
          </a:bodyPr>
          <a:lstStyle/>
          <a:p>
            <a:r>
              <a:rPr lang="en-US" dirty="0" smtClean="0">
                <a:solidFill>
                  <a:schemeClr val="bg1">
                    <a:lumMod val="65000"/>
                  </a:schemeClr>
                </a:solidFill>
              </a:rPr>
              <a:t>*</a:t>
            </a:r>
            <a:endParaRPr lang="en-US" dirty="0">
              <a:solidFill>
                <a:schemeClr val="bg1">
                  <a:lumMod val="65000"/>
                </a:schemeClr>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3505200"/>
            <a:ext cx="7620000" cy="2462213"/>
          </a:xfrm>
          <a:prstGeom prst="rect">
            <a:avLst/>
          </a:prstGeom>
          <a:noFill/>
        </p:spPr>
        <p:txBody>
          <a:bodyPr wrap="square" rtlCol="0">
            <a:spAutoFit/>
          </a:bodyPr>
          <a:lstStyle/>
          <a:p>
            <a:pPr>
              <a:spcAft>
                <a:spcPts val="1200"/>
              </a:spcAft>
            </a:pPr>
            <a:r>
              <a:rPr lang="en-US" sz="2400" dirty="0">
                <a:solidFill>
                  <a:srgbClr val="C00000"/>
                </a:solidFill>
              </a:rPr>
              <a:t>Avoid stacked (segmented) bars when possible. </a:t>
            </a:r>
            <a:endParaRPr lang="en-US" sz="2400" dirty="0" smtClean="0">
              <a:solidFill>
                <a:srgbClr val="C00000"/>
              </a:solidFill>
            </a:endParaRPr>
          </a:p>
          <a:p>
            <a:r>
              <a:rPr lang="en-US" sz="2400" dirty="0" smtClean="0">
                <a:solidFill>
                  <a:srgbClr val="C00000"/>
                </a:solidFill>
              </a:rPr>
              <a:t>For charts with one variable, use same-color bars aligned on the horizontal axis to allow easy visual comparisons. </a:t>
            </a:r>
          </a:p>
          <a:p>
            <a:endParaRPr lang="en-US" sz="1000" dirty="0" smtClean="0"/>
          </a:p>
          <a:p>
            <a:r>
              <a:rPr lang="en-US" sz="2400" dirty="0" smtClean="0">
                <a:solidFill>
                  <a:srgbClr val="C00000"/>
                </a:solidFill>
              </a:rPr>
              <a:t>When plotting part-to-whole comparisons of variables, supplement these with separate charts for each variable. </a:t>
            </a:r>
          </a:p>
          <a:p>
            <a:endParaRPr lang="en-US" sz="1400" dirty="0" smtClean="0"/>
          </a:p>
        </p:txBody>
      </p:sp>
      <p:pic>
        <p:nvPicPr>
          <p:cNvPr id="11" name="Picture 10" descr="StackedBarsAlternative_VerticalRight.jpg"/>
          <p:cNvPicPr>
            <a:picLocks noChangeAspect="1"/>
          </p:cNvPicPr>
          <p:nvPr/>
        </p:nvPicPr>
        <p:blipFill>
          <a:blip r:embed="rId3" cstate="print"/>
          <a:stretch>
            <a:fillRect/>
          </a:stretch>
        </p:blipFill>
        <p:spPr>
          <a:xfrm>
            <a:off x="3429000" y="685800"/>
            <a:ext cx="1981200" cy="2466073"/>
          </a:xfrm>
          <a:prstGeom prst="rect">
            <a:avLst/>
          </a:prstGeom>
          <a:ln>
            <a:solidFill>
              <a:schemeClr val="bg2">
                <a:lumMod val="75000"/>
              </a:schemeClr>
            </a:solidFill>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bQualHistBarsNOLabels.jpg"/>
          <p:cNvPicPr>
            <a:picLocks noChangeAspect="1"/>
          </p:cNvPicPr>
          <p:nvPr/>
        </p:nvPicPr>
        <p:blipFill>
          <a:blip r:embed="rId3" cstate="print"/>
          <a:stretch>
            <a:fillRect/>
          </a:stretch>
        </p:blipFill>
        <p:spPr>
          <a:xfrm>
            <a:off x="9300" y="228600"/>
            <a:ext cx="9134700" cy="6324600"/>
          </a:xfrm>
          <a:prstGeom prst="rect">
            <a:avLst/>
          </a:prstGeom>
        </p:spPr>
      </p:pic>
      <p:sp>
        <p:nvSpPr>
          <p:cNvPr id="4" name="TextBox 3"/>
          <p:cNvSpPr txBox="1"/>
          <p:nvPr/>
        </p:nvSpPr>
        <p:spPr>
          <a:xfrm>
            <a:off x="8686800" y="6553200"/>
            <a:ext cx="457200" cy="369332"/>
          </a:xfrm>
          <a:prstGeom prst="rect">
            <a:avLst/>
          </a:prstGeom>
          <a:noFill/>
        </p:spPr>
        <p:txBody>
          <a:bodyPr wrap="square" rtlCol="0">
            <a:spAutoFit/>
          </a:bodyPr>
          <a:lstStyle/>
          <a:p>
            <a:r>
              <a:rPr lang="en-US" dirty="0" smtClean="0">
                <a:solidFill>
                  <a:schemeClr val="bg1">
                    <a:lumMod val="65000"/>
                  </a:schemeClr>
                </a:solidFill>
              </a:rPr>
              <a:t>*</a:t>
            </a:r>
            <a:endParaRPr lang="en-US" dirty="0">
              <a:solidFill>
                <a:schemeClr val="bg1">
                  <a:lumMod val="65000"/>
                </a:schemeClr>
              </a:solidFill>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atWorksBarChart_RensseaervilleInstitute.jpg"/>
          <p:cNvPicPr>
            <a:picLocks noChangeAspect="1"/>
          </p:cNvPicPr>
          <p:nvPr/>
        </p:nvPicPr>
        <p:blipFill>
          <a:blip r:embed="rId3" cstate="print"/>
          <a:stretch>
            <a:fillRect/>
          </a:stretch>
        </p:blipFill>
        <p:spPr>
          <a:xfrm>
            <a:off x="2438400" y="304800"/>
            <a:ext cx="4262728" cy="3429000"/>
          </a:xfrm>
          <a:prstGeom prst="rect">
            <a:avLst/>
          </a:prstGeom>
        </p:spPr>
      </p:pic>
      <p:sp>
        <p:nvSpPr>
          <p:cNvPr id="3" name="TextBox 2"/>
          <p:cNvSpPr txBox="1"/>
          <p:nvPr/>
        </p:nvSpPr>
        <p:spPr>
          <a:xfrm>
            <a:off x="152400" y="6477000"/>
            <a:ext cx="6858000" cy="307777"/>
          </a:xfrm>
          <a:prstGeom prst="rect">
            <a:avLst/>
          </a:prstGeom>
          <a:noFill/>
        </p:spPr>
        <p:txBody>
          <a:bodyPr wrap="square" rtlCol="0">
            <a:spAutoFit/>
          </a:bodyPr>
          <a:lstStyle/>
          <a:p>
            <a:r>
              <a:rPr lang="en-US" sz="1400" dirty="0" smtClean="0">
                <a:solidFill>
                  <a:schemeClr val="tx1">
                    <a:lumMod val="65000"/>
                    <a:lumOff val="35000"/>
                  </a:schemeClr>
                </a:solidFill>
              </a:rPr>
              <a:t>Image source: </a:t>
            </a:r>
            <a:r>
              <a:rPr lang="en-US" sz="1400" i="1" dirty="0" smtClean="0">
                <a:solidFill>
                  <a:schemeClr val="tx1">
                    <a:lumMod val="65000"/>
                    <a:lumOff val="35000"/>
                  </a:schemeClr>
                </a:solidFill>
              </a:rPr>
              <a:t>What Works website</a:t>
            </a:r>
            <a:r>
              <a:rPr lang="en-US" sz="1400" dirty="0" smtClean="0">
                <a:solidFill>
                  <a:schemeClr val="tx1">
                    <a:lumMod val="65000"/>
                    <a:lumOff val="35000"/>
                  </a:schemeClr>
                </a:solidFill>
              </a:rPr>
              <a:t>, Renssellaerville Institute</a:t>
            </a:r>
            <a:r>
              <a:rPr lang="en-US" sz="1400" i="1" dirty="0" smtClean="0">
                <a:solidFill>
                  <a:schemeClr val="tx1">
                    <a:lumMod val="65000"/>
                    <a:lumOff val="35000"/>
                  </a:schemeClr>
                </a:solidFill>
              </a:rPr>
              <a:t>.  </a:t>
            </a:r>
            <a:r>
              <a:rPr lang="en-US" sz="1400" dirty="0" smtClean="0">
                <a:solidFill>
                  <a:schemeClr val="tx1">
                    <a:lumMod val="65000"/>
                    <a:lumOff val="35000"/>
                  </a:schemeClr>
                </a:solidFill>
              </a:rPr>
              <a:t>http://www.whatworks.com</a:t>
            </a:r>
            <a:endParaRPr lang="en-US" sz="1400" dirty="0">
              <a:solidFill>
                <a:schemeClr val="tx1">
                  <a:lumMod val="65000"/>
                  <a:lumOff val="35000"/>
                </a:schemeClr>
              </a:solidFill>
            </a:endParaRPr>
          </a:p>
        </p:txBody>
      </p:sp>
      <p:sp>
        <p:nvSpPr>
          <p:cNvPr id="4" name="TextBox 3"/>
          <p:cNvSpPr txBox="1"/>
          <p:nvPr/>
        </p:nvSpPr>
        <p:spPr>
          <a:xfrm>
            <a:off x="1143000" y="4114800"/>
            <a:ext cx="6553200" cy="1723549"/>
          </a:xfrm>
          <a:prstGeom prst="rect">
            <a:avLst/>
          </a:prstGeom>
          <a:noFill/>
        </p:spPr>
        <p:txBody>
          <a:bodyPr wrap="square" rtlCol="0">
            <a:spAutoFit/>
          </a:bodyPr>
          <a:lstStyle/>
          <a:p>
            <a:pPr indent="-548640">
              <a:spcAft>
                <a:spcPts val="1200"/>
              </a:spcAft>
            </a:pPr>
            <a:r>
              <a:rPr lang="en-US" sz="2400" dirty="0" smtClean="0">
                <a:solidFill>
                  <a:srgbClr val="C00000"/>
                </a:solidFill>
              </a:rPr>
              <a:t>Don’t emulate designs from online survey software packages.</a:t>
            </a:r>
          </a:p>
          <a:p>
            <a:pPr indent="-548640">
              <a:spcAft>
                <a:spcPts val="600"/>
              </a:spcAft>
            </a:pPr>
            <a:r>
              <a:rPr lang="en-US" sz="2400" dirty="0" smtClean="0"/>
              <a:t>Labels in this Zoomerang-produced chart interfere with perception of horizontal bar lengths.</a:t>
            </a:r>
            <a:endParaRPr lang="en-US" sz="2400" dirty="0" smtClean="0">
              <a:solidFill>
                <a:srgbClr val="C00000"/>
              </a:solidFill>
            </a:endParaRPr>
          </a:p>
        </p:txBody>
      </p:sp>
      <p:sp>
        <p:nvSpPr>
          <p:cNvPr id="5" name="TextBox 4"/>
          <p:cNvSpPr txBox="1"/>
          <p:nvPr/>
        </p:nvSpPr>
        <p:spPr>
          <a:xfrm>
            <a:off x="8686800" y="6553200"/>
            <a:ext cx="457200" cy="369332"/>
          </a:xfrm>
          <a:prstGeom prst="rect">
            <a:avLst/>
          </a:prstGeom>
          <a:noFill/>
        </p:spPr>
        <p:txBody>
          <a:bodyPr wrap="square" rtlCol="0">
            <a:spAutoFit/>
          </a:bodyPr>
          <a:lstStyle/>
          <a:p>
            <a:r>
              <a:rPr lang="en-US" dirty="0" smtClean="0">
                <a:solidFill>
                  <a:schemeClr val="bg1">
                    <a:lumMod val="65000"/>
                  </a:schemeClr>
                </a:solidFill>
              </a:rPr>
              <a:t>*</a:t>
            </a:r>
            <a:endParaRPr lang="en-US" dirty="0">
              <a:solidFill>
                <a:schemeClr val="bg1">
                  <a:lumMod val="65000"/>
                </a:schemeClr>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Expert Sources</a:t>
            </a:r>
            <a:endParaRPr lang="en-US" sz="3600" dirty="0"/>
          </a:p>
        </p:txBody>
      </p:sp>
      <p:sp>
        <p:nvSpPr>
          <p:cNvPr id="3" name="Content Placeholder 2"/>
          <p:cNvSpPr>
            <a:spLocks noGrp="1"/>
          </p:cNvSpPr>
          <p:nvPr>
            <p:ph idx="1"/>
          </p:nvPr>
        </p:nvSpPr>
        <p:spPr>
          <a:xfrm>
            <a:off x="914400" y="1371600"/>
            <a:ext cx="7696200" cy="4525963"/>
          </a:xfrm>
        </p:spPr>
        <p:txBody>
          <a:bodyPr>
            <a:noAutofit/>
          </a:bodyPr>
          <a:lstStyle/>
          <a:p>
            <a:pPr>
              <a:buNone/>
            </a:pPr>
            <a:r>
              <a:rPr lang="en-US" sz="2400" dirty="0" smtClean="0"/>
              <a:t>Cleveland, William S. </a:t>
            </a:r>
          </a:p>
          <a:p>
            <a:pPr lvl="1">
              <a:spcAft>
                <a:spcPts val="600"/>
              </a:spcAft>
              <a:buNone/>
            </a:pPr>
            <a:r>
              <a:rPr lang="en-US" sz="2200" i="1" dirty="0" smtClean="0"/>
              <a:t>Visualizing Data, 1993, </a:t>
            </a:r>
            <a:r>
              <a:rPr lang="en-US" sz="2200" dirty="0" smtClean="0"/>
              <a:t>Summit, NJ: Hobart Press.</a:t>
            </a:r>
          </a:p>
          <a:p>
            <a:pPr lvl="1">
              <a:spcAft>
                <a:spcPts val="1200"/>
              </a:spcAft>
              <a:buNone/>
            </a:pPr>
            <a:r>
              <a:rPr lang="en-US" sz="2200" i="1" dirty="0" smtClean="0"/>
              <a:t>The Elements of Graphing Data,</a:t>
            </a:r>
            <a:r>
              <a:rPr lang="en-US" sz="2200" dirty="0" smtClean="0"/>
              <a:t> 1994, revised edition</a:t>
            </a:r>
            <a:r>
              <a:rPr lang="en-US" sz="2200" dirty="0"/>
              <a:t>, Summit, NJ: Hobart Press.</a:t>
            </a:r>
          </a:p>
          <a:p>
            <a:pPr>
              <a:buNone/>
            </a:pPr>
            <a:r>
              <a:rPr lang="en-US" sz="2400" dirty="0" smtClean="0"/>
              <a:t>Tufte, Edward R.</a:t>
            </a:r>
          </a:p>
          <a:p>
            <a:pPr lvl="1">
              <a:spcAft>
                <a:spcPts val="600"/>
              </a:spcAft>
              <a:buNone/>
            </a:pPr>
            <a:r>
              <a:rPr lang="en-US" sz="2200" i="1" dirty="0" smtClean="0"/>
              <a:t>The Visual Display of Quantitative Information, </a:t>
            </a:r>
            <a:r>
              <a:rPr lang="en-US" sz="2200" dirty="0" smtClean="0"/>
              <a:t>1983, Cheshire, CT: Graphics Press.</a:t>
            </a:r>
          </a:p>
          <a:p>
            <a:pPr lvl="1">
              <a:buNone/>
            </a:pPr>
            <a:r>
              <a:rPr lang="en-US" sz="2200" i="1" dirty="0" smtClean="0"/>
              <a:t>Visual Explanations: Images and Quantities, Evidence and Narrative, </a:t>
            </a:r>
            <a:r>
              <a:rPr lang="en-US" sz="2200" dirty="0" smtClean="0"/>
              <a:t>1997, Cheshire, CT: Graphics Press.</a:t>
            </a:r>
            <a:endParaRPr lang="en-US" sz="2200" dirty="0"/>
          </a:p>
        </p:txBody>
      </p:sp>
      <p:sp>
        <p:nvSpPr>
          <p:cNvPr id="4" name="TextBox 3"/>
          <p:cNvSpPr txBox="1"/>
          <p:nvPr/>
        </p:nvSpPr>
        <p:spPr>
          <a:xfrm>
            <a:off x="8686800" y="6553200"/>
            <a:ext cx="457200" cy="369332"/>
          </a:xfrm>
          <a:prstGeom prst="rect">
            <a:avLst/>
          </a:prstGeom>
          <a:noFill/>
        </p:spPr>
        <p:txBody>
          <a:bodyPr wrap="square" rtlCol="0">
            <a:spAutoFit/>
          </a:bodyPr>
          <a:lstStyle/>
          <a:p>
            <a:r>
              <a:rPr lang="en-US" dirty="0" smtClean="0">
                <a:solidFill>
                  <a:schemeClr val="bg1">
                    <a:lumMod val="65000"/>
                  </a:schemeClr>
                </a:solidFill>
              </a:rPr>
              <a:t>*</a:t>
            </a:r>
            <a:endParaRPr lang="en-US" dirty="0">
              <a:solidFill>
                <a:schemeClr val="bg1">
                  <a:lumMod val="65000"/>
                </a:schemeClr>
              </a:solidFill>
            </a:endParaRPr>
          </a:p>
        </p:txBody>
      </p:sp>
    </p:spTree>
  </p:cSld>
  <p:clrMapOvr>
    <a:masterClrMapping/>
  </p:clrMapOvr>
  <p:transition advTm="36803"/>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1447800" y="533400"/>
          <a:ext cx="6172200" cy="3505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143000" y="3886200"/>
            <a:ext cx="7162800" cy="1800493"/>
          </a:xfrm>
          <a:prstGeom prst="rect">
            <a:avLst/>
          </a:prstGeom>
          <a:noFill/>
        </p:spPr>
        <p:txBody>
          <a:bodyPr wrap="square" rtlCol="0">
            <a:spAutoFit/>
          </a:bodyPr>
          <a:lstStyle/>
          <a:p>
            <a:pPr indent="-274320">
              <a:spcAft>
                <a:spcPts val="600"/>
              </a:spcAft>
            </a:pPr>
            <a:r>
              <a:rPr lang="en-US" sz="2400" dirty="0" smtClean="0">
                <a:solidFill>
                  <a:srgbClr val="C00000"/>
                </a:solidFill>
              </a:rPr>
              <a:t>Place axis labels adjacent to axis (not in data area).</a:t>
            </a:r>
          </a:p>
          <a:p>
            <a:pPr indent="-274320">
              <a:spcAft>
                <a:spcPts val="600"/>
              </a:spcAft>
            </a:pPr>
            <a:r>
              <a:rPr lang="en-US" sz="2400" dirty="0">
                <a:solidFill>
                  <a:srgbClr val="C00000"/>
                </a:solidFill>
              </a:rPr>
              <a:t>Make axis labels succinct.</a:t>
            </a:r>
          </a:p>
          <a:p>
            <a:pPr indent="-274320">
              <a:spcAft>
                <a:spcPts val="600"/>
              </a:spcAft>
            </a:pPr>
            <a:r>
              <a:rPr lang="en-US" sz="2400" dirty="0" smtClean="0">
                <a:solidFill>
                  <a:srgbClr val="C00000"/>
                </a:solidFill>
              </a:rPr>
              <a:t>Locate data values near plotted data.</a:t>
            </a:r>
          </a:p>
          <a:p>
            <a:pPr indent="-274320">
              <a:spcAft>
                <a:spcPts val="600"/>
              </a:spcAft>
            </a:pPr>
            <a:r>
              <a:rPr lang="en-US" sz="2400" dirty="0" smtClean="0">
                <a:solidFill>
                  <a:srgbClr val="C00000"/>
                </a:solidFill>
              </a:rPr>
              <a:t>Sort bar chart data to increase informativeness.</a:t>
            </a:r>
          </a:p>
        </p:txBody>
      </p:sp>
      <p:sp>
        <p:nvSpPr>
          <p:cNvPr id="4" name="TextBox 3"/>
          <p:cNvSpPr txBox="1"/>
          <p:nvPr/>
        </p:nvSpPr>
        <p:spPr>
          <a:xfrm>
            <a:off x="1676400" y="228600"/>
            <a:ext cx="6096000" cy="461665"/>
          </a:xfrm>
          <a:prstGeom prst="rect">
            <a:avLst/>
          </a:prstGeom>
          <a:noFill/>
        </p:spPr>
        <p:txBody>
          <a:bodyPr wrap="square" rtlCol="0">
            <a:spAutoFit/>
          </a:bodyPr>
          <a:lstStyle/>
          <a:p>
            <a:pPr algn="ctr"/>
            <a:r>
              <a:rPr lang="en-US" sz="2400" dirty="0" smtClean="0"/>
              <a:t>Re-designed What Works Survey Chart</a:t>
            </a:r>
            <a:r>
              <a:rPr lang="en-US" sz="2000" dirty="0" smtClean="0"/>
              <a:t>*</a:t>
            </a:r>
            <a:endParaRPr lang="en-US" sz="2000" dirty="0"/>
          </a:p>
        </p:txBody>
      </p:sp>
      <p:sp>
        <p:nvSpPr>
          <p:cNvPr id="7" name="TextBox 6"/>
          <p:cNvSpPr txBox="1"/>
          <p:nvPr/>
        </p:nvSpPr>
        <p:spPr>
          <a:xfrm>
            <a:off x="228600" y="6324600"/>
            <a:ext cx="6858000" cy="307777"/>
          </a:xfrm>
          <a:prstGeom prst="rect">
            <a:avLst/>
          </a:prstGeom>
          <a:noFill/>
        </p:spPr>
        <p:txBody>
          <a:bodyPr wrap="square" rtlCol="0">
            <a:spAutoFit/>
          </a:bodyPr>
          <a:lstStyle/>
          <a:p>
            <a:r>
              <a:rPr lang="en-US" sz="1400" dirty="0" smtClean="0">
                <a:solidFill>
                  <a:schemeClr val="tx1">
                    <a:lumMod val="50000"/>
                    <a:lumOff val="50000"/>
                  </a:schemeClr>
                </a:solidFill>
              </a:rPr>
              <a:t>* See prior slide</a:t>
            </a:r>
            <a:endParaRPr lang="en-US" sz="1400" dirty="0">
              <a:solidFill>
                <a:schemeClr val="tx1">
                  <a:lumMod val="50000"/>
                  <a:lumOff val="50000"/>
                </a:schemeClr>
              </a:solidFil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6324600"/>
            <a:ext cx="5791200" cy="307777"/>
          </a:xfrm>
          <a:prstGeom prst="rect">
            <a:avLst/>
          </a:prstGeom>
          <a:noFill/>
        </p:spPr>
        <p:txBody>
          <a:bodyPr wrap="square" rtlCol="0">
            <a:spAutoFit/>
          </a:bodyPr>
          <a:lstStyle/>
          <a:p>
            <a:r>
              <a:rPr lang="en-US" sz="1400" dirty="0" smtClean="0">
                <a:solidFill>
                  <a:schemeClr val="tx1">
                    <a:lumMod val="65000"/>
                    <a:lumOff val="35000"/>
                  </a:schemeClr>
                </a:solidFill>
              </a:rPr>
              <a:t>Image source:  Emory University library website.</a:t>
            </a:r>
            <a:endParaRPr lang="en-US" sz="1400" i="1" dirty="0">
              <a:solidFill>
                <a:schemeClr val="tx1">
                  <a:lumMod val="65000"/>
                  <a:lumOff val="35000"/>
                </a:schemeClr>
              </a:solidFill>
            </a:endParaRPr>
          </a:p>
        </p:txBody>
      </p:sp>
      <p:sp>
        <p:nvSpPr>
          <p:cNvPr id="5" name="TextBox 4"/>
          <p:cNvSpPr txBox="1"/>
          <p:nvPr/>
        </p:nvSpPr>
        <p:spPr>
          <a:xfrm>
            <a:off x="1219200" y="3886200"/>
            <a:ext cx="6858000" cy="1661993"/>
          </a:xfrm>
          <a:prstGeom prst="rect">
            <a:avLst/>
          </a:prstGeom>
          <a:noFill/>
        </p:spPr>
        <p:txBody>
          <a:bodyPr wrap="square" rtlCol="0">
            <a:spAutoFit/>
          </a:bodyPr>
          <a:lstStyle/>
          <a:p>
            <a:pPr>
              <a:spcAft>
                <a:spcPts val="1200"/>
              </a:spcAft>
            </a:pPr>
            <a:r>
              <a:rPr lang="en-US" sz="2400" dirty="0" smtClean="0">
                <a:solidFill>
                  <a:srgbClr val="C00000"/>
                </a:solidFill>
              </a:rPr>
              <a:t>Include narrative in data rectangle as needed, without masking data. Be sure text is readable.</a:t>
            </a:r>
            <a:endParaRPr lang="en-US" sz="2000" dirty="0" smtClean="0">
              <a:solidFill>
                <a:srgbClr val="C00000"/>
              </a:solidFill>
            </a:endParaRPr>
          </a:p>
          <a:p>
            <a:pPr>
              <a:spcAft>
                <a:spcPts val="1200"/>
              </a:spcAft>
            </a:pPr>
            <a:r>
              <a:rPr lang="en-US" sz="2400" dirty="0" smtClean="0">
                <a:solidFill>
                  <a:srgbClr val="C00000"/>
                </a:solidFill>
              </a:rPr>
              <a:t>Avoid using color-fading in charts</a:t>
            </a:r>
            <a:r>
              <a:rPr lang="en-US" sz="2000" dirty="0" smtClean="0">
                <a:solidFill>
                  <a:srgbClr val="C00000"/>
                </a:solidFill>
              </a:rPr>
              <a:t>. </a:t>
            </a:r>
            <a:r>
              <a:rPr lang="en-US" sz="2000" dirty="0" smtClean="0">
                <a:solidFill>
                  <a:schemeClr val="bg1">
                    <a:lumMod val="50000"/>
                  </a:schemeClr>
                </a:solidFill>
              </a:rPr>
              <a:t>(It implies that some data are more or less important than others.) </a:t>
            </a:r>
          </a:p>
        </p:txBody>
      </p:sp>
      <p:pic>
        <p:nvPicPr>
          <p:cNvPr id="6" name="Picture 5" descr="EmoryUnivSurvey_BarChart.jpg"/>
          <p:cNvPicPr>
            <a:picLocks noChangeAspect="1"/>
          </p:cNvPicPr>
          <p:nvPr/>
        </p:nvPicPr>
        <p:blipFill>
          <a:blip r:embed="rId3" cstate="print"/>
          <a:stretch>
            <a:fillRect/>
          </a:stretch>
        </p:blipFill>
        <p:spPr>
          <a:xfrm>
            <a:off x="2030730" y="228601"/>
            <a:ext cx="4886326" cy="3429000"/>
          </a:xfrm>
          <a:prstGeom prst="rect">
            <a:avLst/>
          </a:prstGeom>
        </p:spPr>
      </p:pic>
      <p:sp>
        <p:nvSpPr>
          <p:cNvPr id="7" name="TextBox 6"/>
          <p:cNvSpPr txBox="1"/>
          <p:nvPr/>
        </p:nvSpPr>
        <p:spPr>
          <a:xfrm>
            <a:off x="8686800" y="6553200"/>
            <a:ext cx="457200" cy="369332"/>
          </a:xfrm>
          <a:prstGeom prst="rect">
            <a:avLst/>
          </a:prstGeom>
          <a:noFill/>
        </p:spPr>
        <p:txBody>
          <a:bodyPr wrap="square" rtlCol="0">
            <a:spAutoFit/>
          </a:bodyPr>
          <a:lstStyle/>
          <a:p>
            <a:r>
              <a:rPr lang="en-US" dirty="0" smtClean="0">
                <a:solidFill>
                  <a:schemeClr val="bg1">
                    <a:lumMod val="65000"/>
                  </a:schemeClr>
                </a:solidFill>
              </a:rPr>
              <a:t>*</a:t>
            </a:r>
            <a:endParaRPr lang="en-US" dirty="0">
              <a:solidFill>
                <a:schemeClr val="bg1">
                  <a:lumMod val="65000"/>
                </a:schemeClr>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0"/>
            <a:ext cx="7467600" cy="4114800"/>
          </a:xfrm>
        </p:spPr>
        <p:txBody>
          <a:bodyPr>
            <a:noAutofit/>
          </a:bodyPr>
          <a:lstStyle/>
          <a:p>
            <a:pPr>
              <a:buNone/>
            </a:pPr>
            <a:r>
              <a:rPr lang="en-US" sz="2800" dirty="0" smtClean="0"/>
              <a:t>	</a:t>
            </a:r>
            <a:r>
              <a:rPr lang="en-US" sz="2800" dirty="0" smtClean="0">
                <a:solidFill>
                  <a:srgbClr val="C00000"/>
                </a:solidFill>
              </a:rPr>
              <a:t>“The representation of numbers, as physically measured on the surface of the graphic itself, should be directly proportional to the numerical quantities represented.”</a:t>
            </a:r>
          </a:p>
          <a:p>
            <a:pPr>
              <a:buNone/>
            </a:pPr>
            <a:r>
              <a:rPr lang="en-US" sz="2800" dirty="0" smtClean="0"/>
              <a:t>			   		</a:t>
            </a:r>
            <a:r>
              <a:rPr lang="en-US" sz="2400" i="1" dirty="0" smtClean="0"/>
              <a:t>-  Edward Tufte</a:t>
            </a:r>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smtClean="0"/>
          </a:p>
          <a:p>
            <a:pPr>
              <a:buNone/>
            </a:pPr>
            <a:endParaRPr lang="en-US" dirty="0"/>
          </a:p>
          <a:p>
            <a:pPr>
              <a:buNone/>
            </a:pPr>
            <a:endParaRPr lang="en-US" sz="1000" dirty="0" smtClean="0"/>
          </a:p>
        </p:txBody>
      </p:sp>
      <p:sp>
        <p:nvSpPr>
          <p:cNvPr id="4" name="TextBox 3"/>
          <p:cNvSpPr txBox="1"/>
          <p:nvPr/>
        </p:nvSpPr>
        <p:spPr>
          <a:xfrm>
            <a:off x="1981200" y="685800"/>
            <a:ext cx="5181600" cy="584775"/>
          </a:xfrm>
          <a:prstGeom prst="rect">
            <a:avLst/>
          </a:prstGeom>
          <a:noFill/>
        </p:spPr>
        <p:txBody>
          <a:bodyPr wrap="square" rtlCol="0">
            <a:spAutoFit/>
          </a:bodyPr>
          <a:lstStyle/>
          <a:p>
            <a:r>
              <a:rPr lang="en-US" sz="3200" dirty="0" smtClean="0">
                <a:solidFill>
                  <a:srgbClr val="000099"/>
                </a:solidFill>
              </a:rPr>
              <a:t>Accuracy, Accuracy, Accuracy</a:t>
            </a:r>
            <a:endParaRPr lang="en-US" sz="3200" dirty="0">
              <a:solidFill>
                <a:srgbClr val="000099"/>
              </a:solidFill>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snbcmeetthpressJan22PIE.jpg"/>
          <p:cNvPicPr>
            <a:picLocks noChangeAspect="1"/>
          </p:cNvPicPr>
          <p:nvPr/>
        </p:nvPicPr>
        <p:blipFill>
          <a:blip r:embed="rId3" cstate="print"/>
          <a:stretch>
            <a:fillRect/>
          </a:stretch>
        </p:blipFill>
        <p:spPr>
          <a:xfrm>
            <a:off x="1371600" y="609600"/>
            <a:ext cx="6046839" cy="3124200"/>
          </a:xfrm>
          <a:prstGeom prst="rect">
            <a:avLst/>
          </a:prstGeom>
        </p:spPr>
      </p:pic>
      <p:sp>
        <p:nvSpPr>
          <p:cNvPr id="3" name="TextBox 2"/>
          <p:cNvSpPr txBox="1"/>
          <p:nvPr/>
        </p:nvSpPr>
        <p:spPr>
          <a:xfrm>
            <a:off x="1219200" y="4114800"/>
            <a:ext cx="6858000" cy="1354217"/>
          </a:xfrm>
          <a:prstGeom prst="rect">
            <a:avLst/>
          </a:prstGeom>
          <a:noFill/>
        </p:spPr>
        <p:txBody>
          <a:bodyPr wrap="square" rtlCol="0">
            <a:spAutoFit/>
          </a:bodyPr>
          <a:lstStyle/>
          <a:p>
            <a:pPr>
              <a:spcAft>
                <a:spcPts val="1200"/>
              </a:spcAft>
            </a:pPr>
            <a:r>
              <a:rPr lang="en-US" sz="2400" dirty="0" smtClean="0"/>
              <a:t>Maybe this chart’s inaccuracy is due to a typographical error</a:t>
            </a:r>
            <a:r>
              <a:rPr lang="en-US" sz="2400" dirty="0"/>
              <a:t>?</a:t>
            </a:r>
            <a:endParaRPr lang="en-US" sz="2400" dirty="0" smtClean="0"/>
          </a:p>
          <a:p>
            <a:r>
              <a:rPr lang="en-US" sz="2400" dirty="0" smtClean="0">
                <a:solidFill>
                  <a:srgbClr val="C00000"/>
                </a:solidFill>
              </a:rPr>
              <a:t>Proofread charts carefully.</a:t>
            </a:r>
            <a:endParaRPr lang="en-US" sz="2400" dirty="0">
              <a:solidFill>
                <a:srgbClr val="C00000"/>
              </a:solidFill>
            </a:endParaRPr>
          </a:p>
        </p:txBody>
      </p:sp>
      <p:sp>
        <p:nvSpPr>
          <p:cNvPr id="4" name="TextBox 3"/>
          <p:cNvSpPr txBox="1"/>
          <p:nvPr/>
        </p:nvSpPr>
        <p:spPr>
          <a:xfrm>
            <a:off x="381000" y="6019800"/>
            <a:ext cx="5791200" cy="307777"/>
          </a:xfrm>
          <a:prstGeom prst="rect">
            <a:avLst/>
          </a:prstGeom>
          <a:noFill/>
        </p:spPr>
        <p:txBody>
          <a:bodyPr wrap="square" rtlCol="0">
            <a:spAutoFit/>
          </a:bodyPr>
          <a:lstStyle/>
          <a:p>
            <a:r>
              <a:rPr lang="en-US" sz="1400" dirty="0" smtClean="0">
                <a:solidFill>
                  <a:schemeClr val="tx1">
                    <a:lumMod val="65000"/>
                    <a:lumOff val="35000"/>
                  </a:schemeClr>
                </a:solidFill>
              </a:rPr>
              <a:t>Image source:  MSNBC </a:t>
            </a:r>
            <a:r>
              <a:rPr lang="en-US" sz="1400" i="1" dirty="0" smtClean="0">
                <a:solidFill>
                  <a:schemeClr val="tx1">
                    <a:lumMod val="65000"/>
                    <a:lumOff val="35000"/>
                  </a:schemeClr>
                </a:solidFill>
              </a:rPr>
              <a:t>Meet the Press</a:t>
            </a:r>
            <a:r>
              <a:rPr lang="en-US" sz="1400" dirty="0" smtClean="0">
                <a:solidFill>
                  <a:schemeClr val="tx1">
                    <a:lumMod val="65000"/>
                    <a:lumOff val="35000"/>
                  </a:schemeClr>
                </a:solidFill>
              </a:rPr>
              <a:t>, Jan 22, 2012.</a:t>
            </a:r>
            <a:endParaRPr lang="en-US" sz="1400" i="1" dirty="0">
              <a:solidFill>
                <a:schemeClr val="tx1">
                  <a:lumMod val="65000"/>
                  <a:lumOff val="35000"/>
                </a:schemeClr>
              </a:solidFill>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argani_NYTCircleChart1.jpg"/>
          <p:cNvPicPr>
            <a:picLocks noChangeAspect="1"/>
          </p:cNvPicPr>
          <p:nvPr/>
        </p:nvPicPr>
        <p:blipFill>
          <a:blip r:embed="rId3" cstate="print"/>
          <a:stretch>
            <a:fillRect/>
          </a:stretch>
        </p:blipFill>
        <p:spPr>
          <a:xfrm>
            <a:off x="2743200" y="304800"/>
            <a:ext cx="3662452" cy="3824221"/>
          </a:xfrm>
          <a:prstGeom prst="rect">
            <a:avLst/>
          </a:prstGeom>
        </p:spPr>
      </p:pic>
      <p:sp>
        <p:nvSpPr>
          <p:cNvPr id="3" name="TextBox 2"/>
          <p:cNvSpPr txBox="1"/>
          <p:nvPr/>
        </p:nvSpPr>
        <p:spPr>
          <a:xfrm>
            <a:off x="381000" y="6019800"/>
            <a:ext cx="7620000" cy="584775"/>
          </a:xfrm>
          <a:prstGeom prst="rect">
            <a:avLst/>
          </a:prstGeom>
          <a:noFill/>
        </p:spPr>
        <p:txBody>
          <a:bodyPr wrap="square" rtlCol="0">
            <a:spAutoFit/>
          </a:bodyPr>
          <a:lstStyle/>
          <a:p>
            <a:r>
              <a:rPr lang="en-US" sz="1600" dirty="0" smtClean="0">
                <a:solidFill>
                  <a:schemeClr val="tx1">
                    <a:lumMod val="65000"/>
                    <a:lumOff val="35000"/>
                  </a:schemeClr>
                </a:solidFill>
              </a:rPr>
              <a:t>Image source: </a:t>
            </a:r>
            <a:r>
              <a:rPr lang="en-US" sz="1600" i="1" dirty="0" smtClean="0">
                <a:solidFill>
                  <a:schemeClr val="tx1">
                    <a:lumMod val="65000"/>
                    <a:lumOff val="35000"/>
                  </a:schemeClr>
                </a:solidFill>
              </a:rPr>
              <a:t>New York Times Magazine</a:t>
            </a:r>
            <a:r>
              <a:rPr lang="en-US" sz="1600" dirty="0" smtClean="0">
                <a:solidFill>
                  <a:schemeClr val="tx1">
                    <a:lumMod val="65000"/>
                    <a:lumOff val="35000"/>
                  </a:schemeClr>
                </a:solidFill>
              </a:rPr>
              <a:t>, duplicated in John Gargani’s blog, EVALBLOG,  http://evalblog.com</a:t>
            </a:r>
            <a:endParaRPr lang="en-US" sz="1600" i="1" dirty="0">
              <a:solidFill>
                <a:schemeClr val="tx1">
                  <a:lumMod val="65000"/>
                  <a:lumOff val="35000"/>
                </a:schemeClr>
              </a:solidFill>
            </a:endParaRPr>
          </a:p>
        </p:txBody>
      </p:sp>
      <p:sp>
        <p:nvSpPr>
          <p:cNvPr id="4" name="TextBox 3"/>
          <p:cNvSpPr txBox="1"/>
          <p:nvPr/>
        </p:nvSpPr>
        <p:spPr>
          <a:xfrm>
            <a:off x="1371600" y="4419600"/>
            <a:ext cx="6858000" cy="830997"/>
          </a:xfrm>
          <a:prstGeom prst="rect">
            <a:avLst/>
          </a:prstGeom>
          <a:noFill/>
        </p:spPr>
        <p:txBody>
          <a:bodyPr wrap="square" rtlCol="0">
            <a:spAutoFit/>
          </a:bodyPr>
          <a:lstStyle/>
          <a:p>
            <a:r>
              <a:rPr lang="en-US" sz="2400" dirty="0" smtClean="0"/>
              <a:t>A violation of Tufte’s requirement that charted image surface size accurately matches data quantities. </a:t>
            </a:r>
            <a:endParaRPr lang="en-US" sz="2400"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Gargani_NYTCircleChart2.jpg"/>
          <p:cNvPicPr>
            <a:picLocks noChangeAspect="1"/>
          </p:cNvPicPr>
          <p:nvPr/>
        </p:nvPicPr>
        <p:blipFill>
          <a:blip r:embed="rId3" cstate="print"/>
          <a:stretch>
            <a:fillRect/>
          </a:stretch>
        </p:blipFill>
        <p:spPr>
          <a:xfrm>
            <a:off x="1066800" y="685800"/>
            <a:ext cx="7173165" cy="4286250"/>
          </a:xfrm>
          <a:prstGeom prst="rect">
            <a:avLst/>
          </a:prstGeom>
        </p:spPr>
      </p:pic>
      <p:sp>
        <p:nvSpPr>
          <p:cNvPr id="4" name="TextBox 3"/>
          <p:cNvSpPr txBox="1"/>
          <p:nvPr/>
        </p:nvSpPr>
        <p:spPr>
          <a:xfrm>
            <a:off x="457200" y="6172200"/>
            <a:ext cx="7924800" cy="307777"/>
          </a:xfrm>
          <a:prstGeom prst="rect">
            <a:avLst/>
          </a:prstGeom>
          <a:noFill/>
        </p:spPr>
        <p:txBody>
          <a:bodyPr wrap="square" rtlCol="0">
            <a:spAutoFit/>
          </a:bodyPr>
          <a:lstStyle/>
          <a:p>
            <a:r>
              <a:rPr lang="en-US" sz="1400" dirty="0" smtClean="0">
                <a:solidFill>
                  <a:schemeClr val="tx1">
                    <a:lumMod val="65000"/>
                    <a:lumOff val="35000"/>
                  </a:schemeClr>
                </a:solidFill>
              </a:rPr>
              <a:t>Image source: John Gargani’s EVALBLOG.  Used with permission.</a:t>
            </a:r>
            <a:endParaRPr lang="en-US" sz="1400" i="1" dirty="0">
              <a:solidFill>
                <a:schemeClr val="tx1">
                  <a:lumMod val="65000"/>
                  <a:lumOff val="35000"/>
                </a:schemeClr>
              </a:solidFill>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argani_NYTCircleChart3.jpg"/>
          <p:cNvPicPr>
            <a:picLocks noChangeAspect="1"/>
          </p:cNvPicPr>
          <p:nvPr/>
        </p:nvPicPr>
        <p:blipFill>
          <a:blip r:embed="rId3" cstate="print"/>
          <a:stretch>
            <a:fillRect/>
          </a:stretch>
        </p:blipFill>
        <p:spPr>
          <a:xfrm>
            <a:off x="1981200" y="165790"/>
            <a:ext cx="5644960" cy="3415610"/>
          </a:xfrm>
          <a:prstGeom prst="rect">
            <a:avLst/>
          </a:prstGeom>
        </p:spPr>
      </p:pic>
      <p:sp>
        <p:nvSpPr>
          <p:cNvPr id="3" name="TextBox 2"/>
          <p:cNvSpPr txBox="1"/>
          <p:nvPr/>
        </p:nvSpPr>
        <p:spPr>
          <a:xfrm>
            <a:off x="990600" y="3810000"/>
            <a:ext cx="7315200" cy="1800493"/>
          </a:xfrm>
          <a:prstGeom prst="rect">
            <a:avLst/>
          </a:prstGeom>
          <a:noFill/>
        </p:spPr>
        <p:txBody>
          <a:bodyPr wrap="square" rtlCol="0">
            <a:spAutoFit/>
          </a:bodyPr>
          <a:lstStyle/>
          <a:p>
            <a:pPr>
              <a:spcAft>
                <a:spcPts val="1800"/>
              </a:spcAft>
            </a:pPr>
            <a:r>
              <a:rPr lang="en-US" sz="2400" dirty="0" smtClean="0">
                <a:solidFill>
                  <a:srgbClr val="C00000"/>
                </a:solidFill>
              </a:rPr>
              <a:t>Avoid using circle charts. </a:t>
            </a:r>
          </a:p>
          <a:p>
            <a:r>
              <a:rPr lang="en-US" sz="2400" dirty="0" smtClean="0">
                <a:solidFill>
                  <a:schemeClr val="tx1">
                    <a:lumMod val="65000"/>
                    <a:lumOff val="35000"/>
                  </a:schemeClr>
                </a:solidFill>
              </a:rPr>
              <a:t>Circle charts are deceiving and difficult to draw correctly.</a:t>
            </a:r>
          </a:p>
          <a:p>
            <a:r>
              <a:rPr lang="en-US" sz="2400" dirty="0" smtClean="0">
                <a:solidFill>
                  <a:schemeClr val="tx1">
                    <a:lumMod val="65000"/>
                    <a:lumOff val="35000"/>
                  </a:schemeClr>
                </a:solidFill>
              </a:rPr>
              <a:t>A circle’s height is proportional to the square root of its area.  </a:t>
            </a:r>
            <a:r>
              <a:rPr lang="en-US" sz="2000" dirty="0" smtClean="0">
                <a:solidFill>
                  <a:schemeClr val="tx1">
                    <a:lumMod val="65000"/>
                    <a:lumOff val="35000"/>
                  </a:schemeClr>
                </a:solidFill>
              </a:rPr>
              <a:t>(Remember </a:t>
            </a:r>
            <a:r>
              <a:rPr lang="el-GR" sz="2000" b="1" dirty="0" smtClean="0">
                <a:solidFill>
                  <a:schemeClr val="tx1">
                    <a:lumMod val="65000"/>
                    <a:lumOff val="35000"/>
                  </a:schemeClr>
                </a:solidFill>
              </a:rPr>
              <a:t>π</a:t>
            </a:r>
            <a:r>
              <a:rPr lang="en-US" sz="2000" b="1" dirty="0" smtClean="0">
                <a:solidFill>
                  <a:schemeClr val="tx1">
                    <a:lumMod val="65000"/>
                    <a:lumOff val="35000"/>
                  </a:schemeClr>
                </a:solidFill>
              </a:rPr>
              <a:t>r</a:t>
            </a:r>
            <a:r>
              <a:rPr lang="en-US" sz="2000" b="1" baseline="30000" dirty="0" smtClean="0">
                <a:solidFill>
                  <a:schemeClr val="tx1">
                    <a:lumMod val="65000"/>
                    <a:lumOff val="35000"/>
                  </a:schemeClr>
                </a:solidFill>
              </a:rPr>
              <a:t>2</a:t>
            </a:r>
            <a:r>
              <a:rPr lang="en-US" sz="2000" dirty="0" smtClean="0">
                <a:solidFill>
                  <a:schemeClr val="tx1">
                    <a:lumMod val="65000"/>
                    <a:lumOff val="35000"/>
                  </a:schemeClr>
                </a:solidFill>
              </a:rPr>
              <a:t>.)</a:t>
            </a:r>
            <a:endParaRPr lang="en-US" sz="2000" dirty="0">
              <a:solidFill>
                <a:schemeClr val="tx1">
                  <a:lumMod val="65000"/>
                  <a:lumOff val="35000"/>
                </a:schemeClr>
              </a:solidFill>
            </a:endParaRPr>
          </a:p>
        </p:txBody>
      </p:sp>
      <p:sp>
        <p:nvSpPr>
          <p:cNvPr id="5" name="TextBox 4"/>
          <p:cNvSpPr txBox="1"/>
          <p:nvPr/>
        </p:nvSpPr>
        <p:spPr>
          <a:xfrm>
            <a:off x="381000" y="6096000"/>
            <a:ext cx="7924800" cy="307777"/>
          </a:xfrm>
          <a:prstGeom prst="rect">
            <a:avLst/>
          </a:prstGeom>
          <a:noFill/>
        </p:spPr>
        <p:txBody>
          <a:bodyPr wrap="square" rtlCol="0">
            <a:spAutoFit/>
          </a:bodyPr>
          <a:lstStyle/>
          <a:p>
            <a:r>
              <a:rPr lang="en-US" sz="1400" dirty="0" smtClean="0">
                <a:solidFill>
                  <a:schemeClr val="tx1">
                    <a:lumMod val="65000"/>
                    <a:lumOff val="35000"/>
                  </a:schemeClr>
                </a:solidFill>
              </a:rPr>
              <a:t>Image source: John Gargani’s EVALBLOG.  Used with permission.</a:t>
            </a:r>
            <a:endParaRPr lang="en-US" sz="1400" i="1" dirty="0">
              <a:solidFill>
                <a:schemeClr val="tx1">
                  <a:lumMod val="65000"/>
                  <a:lumOff val="35000"/>
                </a:schemeClr>
              </a:solidFill>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76400"/>
            <a:ext cx="7467600" cy="4114800"/>
          </a:xfrm>
        </p:spPr>
        <p:txBody>
          <a:bodyPr>
            <a:noAutofit/>
          </a:bodyPr>
          <a:lstStyle/>
          <a:p>
            <a:pPr>
              <a:buNone/>
            </a:pPr>
            <a:r>
              <a:rPr lang="en-US" sz="2800" dirty="0" smtClean="0"/>
              <a:t>	</a:t>
            </a:r>
            <a:r>
              <a:rPr lang="en-US" sz="2800" dirty="0" smtClean="0">
                <a:solidFill>
                  <a:srgbClr val="C00000"/>
                </a:solidFill>
              </a:rPr>
              <a:t>“The number of information-carrying dimensions depicted should not exceed the number of dimensions in the data.”</a:t>
            </a:r>
          </a:p>
          <a:p>
            <a:pPr>
              <a:buNone/>
            </a:pPr>
            <a:r>
              <a:rPr lang="en-US" sz="2800" dirty="0" smtClean="0"/>
              <a:t>			   		</a:t>
            </a:r>
            <a:r>
              <a:rPr lang="en-US" sz="2000" i="1" dirty="0" smtClean="0"/>
              <a:t>-  Edward Tufte</a:t>
            </a:r>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smtClean="0"/>
          </a:p>
          <a:p>
            <a:pPr>
              <a:buNone/>
            </a:pPr>
            <a:endParaRPr lang="en-US" dirty="0"/>
          </a:p>
          <a:p>
            <a:pPr>
              <a:buNone/>
            </a:pPr>
            <a:endParaRPr lang="en-US" sz="1000" dirty="0" smtClean="0"/>
          </a:p>
        </p:txBody>
      </p:sp>
      <p:sp>
        <p:nvSpPr>
          <p:cNvPr id="4" name="TextBox 3"/>
          <p:cNvSpPr txBox="1"/>
          <p:nvPr/>
        </p:nvSpPr>
        <p:spPr>
          <a:xfrm>
            <a:off x="1828800" y="685800"/>
            <a:ext cx="5181600" cy="584775"/>
          </a:xfrm>
          <a:prstGeom prst="rect">
            <a:avLst/>
          </a:prstGeom>
          <a:noFill/>
        </p:spPr>
        <p:txBody>
          <a:bodyPr wrap="square" rtlCol="0">
            <a:spAutoFit/>
          </a:bodyPr>
          <a:lstStyle/>
          <a:p>
            <a:r>
              <a:rPr lang="en-US" sz="3200" dirty="0" smtClean="0">
                <a:solidFill>
                  <a:srgbClr val="000099"/>
                </a:solidFill>
              </a:rPr>
              <a:t>Accuracy, Accuracy, Accuracy</a:t>
            </a:r>
            <a:endParaRPr lang="en-US" sz="3200" dirty="0">
              <a:solidFill>
                <a:srgbClr val="000099"/>
              </a:solidFill>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4351058"/>
            <a:ext cx="7010400" cy="1200329"/>
          </a:xfrm>
          <a:prstGeom prst="rect">
            <a:avLst/>
          </a:prstGeom>
          <a:noFill/>
        </p:spPr>
        <p:txBody>
          <a:bodyPr wrap="square" rtlCol="0">
            <a:spAutoFit/>
          </a:bodyPr>
          <a:lstStyle/>
          <a:p>
            <a:pPr>
              <a:spcAft>
                <a:spcPts val="1200"/>
              </a:spcAft>
            </a:pPr>
            <a:r>
              <a:rPr lang="en-US" sz="2400" dirty="0" smtClean="0"/>
              <a:t>The data represented are one-dimensional quantities. Two-dimensional representation exaggerates the comparison.</a:t>
            </a:r>
          </a:p>
        </p:txBody>
      </p:sp>
      <p:sp>
        <p:nvSpPr>
          <p:cNvPr id="5" name="TextBox 4"/>
          <p:cNvSpPr txBox="1"/>
          <p:nvPr/>
        </p:nvSpPr>
        <p:spPr>
          <a:xfrm>
            <a:off x="609600" y="6129712"/>
            <a:ext cx="7239000" cy="523220"/>
          </a:xfrm>
          <a:prstGeom prst="rect">
            <a:avLst/>
          </a:prstGeom>
          <a:noFill/>
        </p:spPr>
        <p:txBody>
          <a:bodyPr wrap="square" rtlCol="0">
            <a:spAutoFit/>
          </a:bodyPr>
          <a:lstStyle/>
          <a:p>
            <a:r>
              <a:rPr lang="en-US" sz="1400" dirty="0" smtClean="0">
                <a:solidFill>
                  <a:schemeClr val="tx1">
                    <a:lumMod val="65000"/>
                    <a:lumOff val="35000"/>
                  </a:schemeClr>
                </a:solidFill>
              </a:rPr>
              <a:t>Left image source:  Online Computer Library Center, </a:t>
            </a:r>
            <a:r>
              <a:rPr lang="en-US" sz="1400" i="1" dirty="0" smtClean="0">
                <a:solidFill>
                  <a:schemeClr val="tx1">
                    <a:lumMod val="65000"/>
                    <a:lumOff val="35000"/>
                  </a:schemeClr>
                </a:solidFill>
              </a:rPr>
              <a:t> From Awareness to Funding</a:t>
            </a:r>
            <a:r>
              <a:rPr lang="en-US" sz="1400" dirty="0" smtClean="0">
                <a:solidFill>
                  <a:schemeClr val="tx1">
                    <a:lumMod val="65000"/>
                    <a:lumOff val="35000"/>
                  </a:schemeClr>
                </a:solidFill>
              </a:rPr>
              <a:t>, 2008. Chart design by Leo Burnett, Inc.</a:t>
            </a:r>
            <a:endParaRPr lang="en-US" sz="1400" i="1" dirty="0">
              <a:solidFill>
                <a:schemeClr val="tx1">
                  <a:lumMod val="65000"/>
                  <a:lumOff val="35000"/>
                </a:schemeClr>
              </a:solidFill>
            </a:endParaRPr>
          </a:p>
        </p:txBody>
      </p:sp>
      <p:pic>
        <p:nvPicPr>
          <p:cNvPr id="6" name="Picture 5" descr="OCLCAware2FundingFig.jpg"/>
          <p:cNvPicPr>
            <a:picLocks noChangeAspect="1"/>
          </p:cNvPicPr>
          <p:nvPr/>
        </p:nvPicPr>
        <p:blipFill>
          <a:blip r:embed="rId3" cstate="print"/>
          <a:stretch>
            <a:fillRect/>
          </a:stretch>
        </p:blipFill>
        <p:spPr>
          <a:xfrm>
            <a:off x="1066800" y="365157"/>
            <a:ext cx="2590734" cy="2843330"/>
          </a:xfrm>
          <a:prstGeom prst="rect">
            <a:avLst/>
          </a:prstGeom>
        </p:spPr>
      </p:pic>
      <p:pic>
        <p:nvPicPr>
          <p:cNvPr id="7" name="Picture 6" descr="OCLCAware2Funding_COINSONDOOR.jpg"/>
          <p:cNvPicPr>
            <a:picLocks noChangeAspect="1"/>
          </p:cNvPicPr>
          <p:nvPr/>
        </p:nvPicPr>
        <p:blipFill>
          <a:blip r:embed="rId4" cstate="print"/>
          <a:stretch>
            <a:fillRect/>
          </a:stretch>
        </p:blipFill>
        <p:spPr>
          <a:xfrm>
            <a:off x="4559431" y="365157"/>
            <a:ext cx="3942563" cy="2892058"/>
          </a:xfrm>
          <a:prstGeom prst="rect">
            <a:avLst/>
          </a:prstGeom>
        </p:spPr>
      </p:pic>
      <p:sp>
        <p:nvSpPr>
          <p:cNvPr id="2" name="TextBox 1"/>
          <p:cNvSpPr txBox="1"/>
          <p:nvPr/>
        </p:nvSpPr>
        <p:spPr>
          <a:xfrm>
            <a:off x="964283" y="3457062"/>
            <a:ext cx="3264817" cy="523220"/>
          </a:xfrm>
          <a:prstGeom prst="rect">
            <a:avLst/>
          </a:prstGeom>
          <a:noFill/>
        </p:spPr>
        <p:txBody>
          <a:bodyPr wrap="square" rtlCol="0">
            <a:spAutoFit/>
          </a:bodyPr>
          <a:lstStyle/>
          <a:p>
            <a:r>
              <a:rPr lang="en-US" sz="1400" dirty="0" smtClean="0"/>
              <a:t>Original chart designed by Leo Burnett ad agency</a:t>
            </a:r>
            <a:endParaRPr lang="en-US" sz="1400" dirty="0"/>
          </a:p>
        </p:txBody>
      </p:sp>
      <p:sp>
        <p:nvSpPr>
          <p:cNvPr id="8" name="TextBox 7"/>
          <p:cNvSpPr txBox="1"/>
          <p:nvPr/>
        </p:nvSpPr>
        <p:spPr>
          <a:xfrm>
            <a:off x="4953000" y="3464956"/>
            <a:ext cx="3396594" cy="307777"/>
          </a:xfrm>
          <a:prstGeom prst="rect">
            <a:avLst/>
          </a:prstGeom>
          <a:noFill/>
        </p:spPr>
        <p:txBody>
          <a:bodyPr wrap="square" rtlCol="0">
            <a:spAutoFit/>
          </a:bodyPr>
          <a:lstStyle/>
          <a:p>
            <a:r>
              <a:rPr lang="en-US" sz="1400" dirty="0" smtClean="0"/>
              <a:t>My re-rendering to illustrate proportions</a:t>
            </a:r>
            <a:endParaRPr lang="en-US" sz="1400" dirty="0"/>
          </a:p>
        </p:txBody>
      </p:sp>
      <p:sp>
        <p:nvSpPr>
          <p:cNvPr id="9" name="TextBox 8"/>
          <p:cNvSpPr txBox="1"/>
          <p:nvPr/>
        </p:nvSpPr>
        <p:spPr>
          <a:xfrm>
            <a:off x="8686800" y="6553200"/>
            <a:ext cx="457200" cy="369332"/>
          </a:xfrm>
          <a:prstGeom prst="rect">
            <a:avLst/>
          </a:prstGeom>
          <a:noFill/>
        </p:spPr>
        <p:txBody>
          <a:bodyPr wrap="square" rtlCol="0">
            <a:spAutoFit/>
          </a:bodyPr>
          <a:lstStyle/>
          <a:p>
            <a:r>
              <a:rPr lang="en-US" dirty="0" smtClean="0">
                <a:solidFill>
                  <a:schemeClr val="bg1">
                    <a:lumMod val="65000"/>
                  </a:schemeClr>
                </a:solidFill>
              </a:rPr>
              <a:t>*</a:t>
            </a:r>
            <a:endParaRPr lang="en-US" dirty="0">
              <a:solidFill>
                <a:schemeClr val="bg1">
                  <a:lumMod val="65000"/>
                </a:schemeClr>
              </a:solidFill>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4351058"/>
            <a:ext cx="7010400" cy="461665"/>
          </a:xfrm>
          <a:prstGeom prst="rect">
            <a:avLst/>
          </a:prstGeom>
          <a:noFill/>
        </p:spPr>
        <p:txBody>
          <a:bodyPr wrap="square" rtlCol="0">
            <a:spAutoFit/>
          </a:bodyPr>
          <a:lstStyle/>
          <a:p>
            <a:pPr>
              <a:spcAft>
                <a:spcPts val="1200"/>
              </a:spcAft>
            </a:pPr>
            <a:r>
              <a:rPr lang="en-US" sz="2400" dirty="0" smtClean="0"/>
              <a:t>The bar </a:t>
            </a:r>
            <a:r>
              <a:rPr lang="en-US" sz="2400" dirty="0"/>
              <a:t>chart </a:t>
            </a:r>
            <a:r>
              <a:rPr lang="en-US" sz="2400" dirty="0" smtClean="0"/>
              <a:t>on the right depicts </a:t>
            </a:r>
            <a:r>
              <a:rPr lang="en-US" sz="2400" dirty="0"/>
              <a:t>the data accurately</a:t>
            </a:r>
            <a:r>
              <a:rPr lang="en-US" sz="2400" dirty="0" smtClean="0"/>
              <a:t>.</a:t>
            </a:r>
            <a:endParaRPr lang="en-US" sz="2400" dirty="0"/>
          </a:p>
        </p:txBody>
      </p:sp>
      <p:pic>
        <p:nvPicPr>
          <p:cNvPr id="6" name="Picture 5" descr="OCLCAware2FundingFig.jpg"/>
          <p:cNvPicPr>
            <a:picLocks noChangeAspect="1"/>
          </p:cNvPicPr>
          <p:nvPr/>
        </p:nvPicPr>
        <p:blipFill>
          <a:blip r:embed="rId3" cstate="print"/>
          <a:stretch>
            <a:fillRect/>
          </a:stretch>
        </p:blipFill>
        <p:spPr>
          <a:xfrm>
            <a:off x="1066800" y="690880"/>
            <a:ext cx="2590734" cy="2843330"/>
          </a:xfrm>
          <a:prstGeom prst="rect">
            <a:avLst/>
          </a:prstGeom>
        </p:spPr>
      </p:pic>
      <p:pic>
        <p:nvPicPr>
          <p:cNvPr id="9" name="Picture 8" descr="OCLCGraph_Distorted_FIX.jpg"/>
          <p:cNvPicPr>
            <a:picLocks noChangeAspect="1"/>
          </p:cNvPicPr>
          <p:nvPr/>
        </p:nvPicPr>
        <p:blipFill>
          <a:blip r:embed="rId4" cstate="print"/>
          <a:stretch>
            <a:fillRect/>
          </a:stretch>
        </p:blipFill>
        <p:spPr>
          <a:xfrm>
            <a:off x="4953000" y="690880"/>
            <a:ext cx="1633200" cy="3345426"/>
          </a:xfrm>
          <a:prstGeom prst="rect">
            <a:avLst/>
          </a:prstGeom>
        </p:spPr>
      </p:pic>
      <p:sp>
        <p:nvSpPr>
          <p:cNvPr id="7" name="TextBox 6"/>
          <p:cNvSpPr txBox="1"/>
          <p:nvPr/>
        </p:nvSpPr>
        <p:spPr>
          <a:xfrm>
            <a:off x="609600" y="6096000"/>
            <a:ext cx="7239000" cy="523220"/>
          </a:xfrm>
          <a:prstGeom prst="rect">
            <a:avLst/>
          </a:prstGeom>
          <a:noFill/>
        </p:spPr>
        <p:txBody>
          <a:bodyPr wrap="square" rtlCol="0">
            <a:spAutoFit/>
          </a:bodyPr>
          <a:lstStyle/>
          <a:p>
            <a:r>
              <a:rPr lang="en-US" sz="1400" dirty="0" smtClean="0">
                <a:solidFill>
                  <a:schemeClr val="tx1">
                    <a:lumMod val="65000"/>
                    <a:lumOff val="35000"/>
                  </a:schemeClr>
                </a:solidFill>
              </a:rPr>
              <a:t>Left image source:  Online Computer Library Center, </a:t>
            </a:r>
            <a:r>
              <a:rPr lang="en-US" sz="1400" i="1" dirty="0" smtClean="0">
                <a:solidFill>
                  <a:schemeClr val="tx1">
                    <a:lumMod val="65000"/>
                    <a:lumOff val="35000"/>
                  </a:schemeClr>
                </a:solidFill>
              </a:rPr>
              <a:t> From Awareness to Funding</a:t>
            </a:r>
            <a:r>
              <a:rPr lang="en-US" sz="1400" dirty="0" smtClean="0">
                <a:solidFill>
                  <a:schemeClr val="tx1">
                    <a:lumMod val="65000"/>
                    <a:lumOff val="35000"/>
                  </a:schemeClr>
                </a:solidFill>
              </a:rPr>
              <a:t>, 2008. Chart design by Leo Burnett, Inc.</a:t>
            </a:r>
            <a:endParaRPr lang="en-US" sz="1400" i="1" dirty="0">
              <a:solidFill>
                <a:schemeClr val="tx1">
                  <a:lumMod val="65000"/>
                  <a:lumOff val="35000"/>
                </a:schemeClr>
              </a:solidFill>
            </a:endParaRPr>
          </a:p>
        </p:txBody>
      </p:sp>
    </p:spTree>
    <p:extLst>
      <p:ext uri="{BB962C8B-B14F-4D97-AF65-F5344CB8AC3E}">
        <p14:creationId xmlns:p14="http://schemas.microsoft.com/office/powerpoint/2010/main" val="76405428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Expert Sources</a:t>
            </a:r>
            <a:endParaRPr lang="en-US" sz="3600" dirty="0"/>
          </a:p>
        </p:txBody>
      </p:sp>
      <p:sp>
        <p:nvSpPr>
          <p:cNvPr id="3" name="Content Placeholder 2"/>
          <p:cNvSpPr>
            <a:spLocks noGrp="1"/>
          </p:cNvSpPr>
          <p:nvPr>
            <p:ph idx="1"/>
          </p:nvPr>
        </p:nvSpPr>
        <p:spPr>
          <a:xfrm>
            <a:off x="914400" y="1447800"/>
            <a:ext cx="7696200" cy="4525963"/>
          </a:xfrm>
        </p:spPr>
        <p:txBody>
          <a:bodyPr>
            <a:noAutofit/>
          </a:bodyPr>
          <a:lstStyle/>
          <a:p>
            <a:pPr>
              <a:buNone/>
            </a:pPr>
            <a:r>
              <a:rPr lang="en-US" sz="2400" dirty="0" smtClean="0"/>
              <a:t>Wainer, Howard</a:t>
            </a:r>
          </a:p>
          <a:p>
            <a:pPr lvl="1">
              <a:spcBef>
                <a:spcPts val="600"/>
              </a:spcBef>
              <a:spcAft>
                <a:spcPts val="600"/>
              </a:spcAft>
              <a:buNone/>
            </a:pPr>
            <a:r>
              <a:rPr lang="en-US" sz="2200" i="1" dirty="0" smtClean="0"/>
              <a:t>Visual Revelations: Graphical Tales of Fate and Deception from Napolean Bonaparte to Ross Perot, </a:t>
            </a:r>
            <a:r>
              <a:rPr lang="en-US" sz="2200" dirty="0" smtClean="0"/>
              <a:t>1997, New York: Copernicus.</a:t>
            </a:r>
          </a:p>
          <a:p>
            <a:pPr lvl="1">
              <a:spcBef>
                <a:spcPts val="600"/>
              </a:spcBef>
              <a:spcAft>
                <a:spcPts val="600"/>
              </a:spcAft>
              <a:buNone/>
            </a:pPr>
            <a:r>
              <a:rPr lang="en-US" sz="2200" i="1" dirty="0" smtClean="0"/>
              <a:t>Graphic Discovery: A Trout in the Milk and Other Visual Adventures, </a:t>
            </a:r>
            <a:r>
              <a:rPr lang="en-US" sz="2200" dirty="0" smtClean="0"/>
              <a:t>2005, Princeton, NJ: Princeton University Press.</a:t>
            </a:r>
          </a:p>
          <a:p>
            <a:pPr lvl="1">
              <a:spcBef>
                <a:spcPts val="600"/>
              </a:spcBef>
              <a:spcAft>
                <a:spcPts val="600"/>
              </a:spcAft>
              <a:buNone/>
            </a:pPr>
            <a:r>
              <a:rPr lang="en-US" sz="2200" i="1" dirty="0" smtClean="0"/>
              <a:t>Picturing the Uncertain World: How to Understand, Communicate, and Control Certainty, </a:t>
            </a:r>
            <a:r>
              <a:rPr lang="en-US" sz="2200" dirty="0" smtClean="0"/>
              <a:t>2009, Princeton, NJ: Princeton University Press.</a:t>
            </a:r>
          </a:p>
          <a:p>
            <a:pPr>
              <a:buNone/>
            </a:pPr>
            <a:endParaRPr lang="en-US" dirty="0"/>
          </a:p>
        </p:txBody>
      </p:sp>
      <p:sp>
        <p:nvSpPr>
          <p:cNvPr id="4" name="TextBox 3"/>
          <p:cNvSpPr txBox="1"/>
          <p:nvPr/>
        </p:nvSpPr>
        <p:spPr>
          <a:xfrm>
            <a:off x="8686800" y="6553200"/>
            <a:ext cx="457200" cy="369332"/>
          </a:xfrm>
          <a:prstGeom prst="rect">
            <a:avLst/>
          </a:prstGeom>
          <a:noFill/>
        </p:spPr>
        <p:txBody>
          <a:bodyPr wrap="square" rtlCol="0">
            <a:spAutoFit/>
          </a:bodyPr>
          <a:lstStyle/>
          <a:p>
            <a:r>
              <a:rPr lang="en-US" dirty="0" smtClean="0">
                <a:solidFill>
                  <a:schemeClr val="bg1">
                    <a:lumMod val="65000"/>
                  </a:schemeClr>
                </a:solidFill>
              </a:rPr>
              <a:t>*</a:t>
            </a:r>
            <a:endParaRPr lang="en-US" dirty="0">
              <a:solidFill>
                <a:schemeClr val="bg1">
                  <a:lumMod val="65000"/>
                </a:schemeClr>
              </a:solidFill>
            </a:endParaRPr>
          </a:p>
        </p:txBody>
      </p:sp>
    </p:spTree>
  </p:cSld>
  <p:clrMapOvr>
    <a:masterClrMapping/>
  </p:clrMapOvr>
  <p:transition advTm="31433"/>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Axes (Scales)</a:t>
            </a:r>
            <a:endParaRPr lang="en-US" sz="3200" dirty="0"/>
          </a:p>
        </p:txBody>
      </p:sp>
      <p:sp>
        <p:nvSpPr>
          <p:cNvPr id="4" name="TextBox 3"/>
          <p:cNvSpPr txBox="1"/>
          <p:nvPr/>
        </p:nvSpPr>
        <p:spPr>
          <a:xfrm>
            <a:off x="1371600" y="1600200"/>
            <a:ext cx="6553200" cy="2554545"/>
          </a:xfrm>
          <a:prstGeom prst="rect">
            <a:avLst/>
          </a:prstGeom>
          <a:noFill/>
        </p:spPr>
        <p:txBody>
          <a:bodyPr wrap="square" rtlCol="0">
            <a:spAutoFit/>
          </a:bodyPr>
          <a:lstStyle/>
          <a:p>
            <a:pPr>
              <a:spcAft>
                <a:spcPts val="1200"/>
              </a:spcAft>
            </a:pPr>
            <a:r>
              <a:rPr lang="en-US" sz="2800" dirty="0" smtClean="0">
                <a:solidFill>
                  <a:srgbClr val="C00000"/>
                </a:solidFill>
              </a:rPr>
              <a:t>At a minimum, use and label two axes.  Use four axes for clarity when desired.  </a:t>
            </a:r>
          </a:p>
          <a:p>
            <a:pPr>
              <a:spcAft>
                <a:spcPts val="1200"/>
              </a:spcAft>
            </a:pPr>
            <a:r>
              <a:rPr lang="en-US" sz="2800" dirty="0" smtClean="0">
                <a:solidFill>
                  <a:srgbClr val="C00000"/>
                </a:solidFill>
              </a:rPr>
              <a:t>Use visible, non-intrusive gridlines.</a:t>
            </a:r>
          </a:p>
          <a:p>
            <a:pPr>
              <a:spcAft>
                <a:spcPts val="1200"/>
              </a:spcAft>
            </a:pPr>
            <a:r>
              <a:rPr lang="en-US" sz="2800" dirty="0" smtClean="0">
                <a:solidFill>
                  <a:srgbClr val="C00000"/>
                </a:solidFill>
              </a:rPr>
              <a:t>Make the data area slightly smaller than the chart boundaries. </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ID_OCLCHeavy.jpg"/>
          <p:cNvPicPr>
            <a:picLocks noChangeAspect="1"/>
          </p:cNvPicPr>
          <p:nvPr/>
        </p:nvPicPr>
        <p:blipFill>
          <a:blip r:embed="rId3" cstate="print"/>
          <a:stretch>
            <a:fillRect/>
          </a:stretch>
        </p:blipFill>
        <p:spPr>
          <a:xfrm>
            <a:off x="4495800" y="670490"/>
            <a:ext cx="3775380" cy="2453710"/>
          </a:xfrm>
          <a:prstGeom prst="rect">
            <a:avLst/>
          </a:prstGeom>
        </p:spPr>
      </p:pic>
      <p:sp>
        <p:nvSpPr>
          <p:cNvPr id="4" name="TextBox 3"/>
          <p:cNvSpPr txBox="1"/>
          <p:nvPr/>
        </p:nvSpPr>
        <p:spPr>
          <a:xfrm>
            <a:off x="685800" y="990600"/>
            <a:ext cx="3733800" cy="1200329"/>
          </a:xfrm>
          <a:prstGeom prst="rect">
            <a:avLst/>
          </a:prstGeom>
          <a:noFill/>
        </p:spPr>
        <p:txBody>
          <a:bodyPr wrap="square" rtlCol="0">
            <a:spAutoFit/>
          </a:bodyPr>
          <a:lstStyle/>
          <a:p>
            <a:r>
              <a:rPr lang="en-US" sz="2400" dirty="0" smtClean="0"/>
              <a:t>Too thick or too many gridlines compete with data points.</a:t>
            </a:r>
            <a:endParaRPr lang="en-US" sz="2400" dirty="0"/>
          </a:p>
        </p:txBody>
      </p:sp>
      <p:pic>
        <p:nvPicPr>
          <p:cNvPr id="5" name="Picture 4" descr="Grid_LIGHT.jpg"/>
          <p:cNvPicPr>
            <a:picLocks noChangeAspect="1"/>
          </p:cNvPicPr>
          <p:nvPr/>
        </p:nvPicPr>
        <p:blipFill>
          <a:blip r:embed="rId4" cstate="print"/>
          <a:stretch>
            <a:fillRect/>
          </a:stretch>
        </p:blipFill>
        <p:spPr>
          <a:xfrm>
            <a:off x="4493443" y="3200400"/>
            <a:ext cx="4008645" cy="2266096"/>
          </a:xfrm>
          <a:prstGeom prst="rect">
            <a:avLst/>
          </a:prstGeom>
        </p:spPr>
      </p:pic>
      <p:sp>
        <p:nvSpPr>
          <p:cNvPr id="6" name="TextBox 5"/>
          <p:cNvSpPr txBox="1"/>
          <p:nvPr/>
        </p:nvSpPr>
        <p:spPr>
          <a:xfrm>
            <a:off x="685800" y="3200400"/>
            <a:ext cx="3733800" cy="2308324"/>
          </a:xfrm>
          <a:prstGeom prst="rect">
            <a:avLst/>
          </a:prstGeom>
          <a:noFill/>
        </p:spPr>
        <p:txBody>
          <a:bodyPr wrap="square" rtlCol="0">
            <a:spAutoFit/>
          </a:bodyPr>
          <a:lstStyle/>
          <a:p>
            <a:r>
              <a:rPr lang="en-US" sz="2400" dirty="0" smtClean="0">
                <a:solidFill>
                  <a:srgbClr val="C00000"/>
                </a:solidFill>
              </a:rPr>
              <a:t>Use fewer and lighter gridlines, or no gridlines.</a:t>
            </a:r>
          </a:p>
          <a:p>
            <a:endParaRPr lang="en-US" sz="2400" dirty="0" smtClean="0">
              <a:solidFill>
                <a:srgbClr val="C00000"/>
              </a:solidFill>
            </a:endParaRPr>
          </a:p>
          <a:p>
            <a:r>
              <a:rPr lang="en-US" sz="2400" dirty="0" smtClean="0">
                <a:solidFill>
                  <a:srgbClr val="C00000"/>
                </a:solidFill>
              </a:rPr>
              <a:t>When data values are included, use fewer axis values and tick marks.</a:t>
            </a:r>
            <a:endParaRPr lang="en-US" sz="2400" dirty="0">
              <a:solidFill>
                <a:srgbClr val="C00000"/>
              </a:solidFill>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3676713"/>
            <a:ext cx="6858000" cy="461665"/>
          </a:xfrm>
          <a:prstGeom prst="rect">
            <a:avLst/>
          </a:prstGeom>
          <a:noFill/>
        </p:spPr>
        <p:txBody>
          <a:bodyPr wrap="square" rtlCol="0">
            <a:spAutoFit/>
          </a:bodyPr>
          <a:lstStyle/>
          <a:p>
            <a:r>
              <a:rPr lang="en-US" sz="2400" dirty="0" smtClean="0">
                <a:solidFill>
                  <a:srgbClr val="C00000"/>
                </a:solidFill>
              </a:rPr>
              <a:t>When using a </a:t>
            </a:r>
            <a:r>
              <a:rPr lang="en-US" sz="2400" i="1" dirty="0" smtClean="0">
                <a:solidFill>
                  <a:srgbClr val="C00000"/>
                </a:solidFill>
              </a:rPr>
              <a:t>reference line</a:t>
            </a:r>
            <a:r>
              <a:rPr lang="en-US" sz="2000" dirty="0" smtClean="0">
                <a:solidFill>
                  <a:srgbClr val="C00000"/>
                </a:solidFill>
              </a:rPr>
              <a:t>*</a:t>
            </a:r>
            <a:r>
              <a:rPr lang="en-US" sz="2400" dirty="0" smtClean="0">
                <a:solidFill>
                  <a:srgbClr val="C00000"/>
                </a:solidFill>
              </a:rPr>
              <a:t> use light or no gridlines.</a:t>
            </a:r>
            <a:endParaRPr lang="en-US" sz="2400" dirty="0">
              <a:solidFill>
                <a:srgbClr val="C00000"/>
              </a:solidFill>
            </a:endParaRPr>
          </a:p>
        </p:txBody>
      </p:sp>
      <p:pic>
        <p:nvPicPr>
          <p:cNvPr id="4" name="Picture 3" descr="REF_LINEBarChart.jpg"/>
          <p:cNvPicPr>
            <a:picLocks noChangeAspect="1"/>
          </p:cNvPicPr>
          <p:nvPr/>
        </p:nvPicPr>
        <p:blipFill>
          <a:blip r:embed="rId3" cstate="print"/>
          <a:stretch>
            <a:fillRect/>
          </a:stretch>
        </p:blipFill>
        <p:spPr>
          <a:xfrm>
            <a:off x="2057400" y="990600"/>
            <a:ext cx="4253011" cy="2314021"/>
          </a:xfrm>
          <a:prstGeom prst="rect">
            <a:avLst/>
          </a:prstGeom>
        </p:spPr>
      </p:pic>
      <p:cxnSp>
        <p:nvCxnSpPr>
          <p:cNvPr id="6" name="Straight Arrow Connector 5"/>
          <p:cNvCxnSpPr/>
          <p:nvPr/>
        </p:nvCxnSpPr>
        <p:spPr>
          <a:xfrm flipH="1">
            <a:off x="4724400" y="1447800"/>
            <a:ext cx="304800" cy="533400"/>
          </a:xfrm>
          <a:prstGeom prst="straightConnector1">
            <a:avLst/>
          </a:prstGeom>
          <a:ln w="2222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953000" y="1109246"/>
            <a:ext cx="1676400" cy="338554"/>
          </a:xfrm>
          <a:prstGeom prst="rect">
            <a:avLst/>
          </a:prstGeom>
          <a:noFill/>
        </p:spPr>
        <p:txBody>
          <a:bodyPr wrap="square" rtlCol="0">
            <a:spAutoFit/>
          </a:bodyPr>
          <a:lstStyle/>
          <a:p>
            <a:r>
              <a:rPr lang="en-US" sz="1600" dirty="0" smtClean="0"/>
              <a:t>Reference line</a:t>
            </a:r>
            <a:endParaRPr lang="en-US" sz="1600" dirty="0"/>
          </a:p>
        </p:txBody>
      </p:sp>
      <p:sp>
        <p:nvSpPr>
          <p:cNvPr id="12" name="TextBox 11"/>
          <p:cNvSpPr txBox="1"/>
          <p:nvPr/>
        </p:nvSpPr>
        <p:spPr>
          <a:xfrm>
            <a:off x="762000" y="5562600"/>
            <a:ext cx="6248400" cy="584775"/>
          </a:xfrm>
          <a:prstGeom prst="rect">
            <a:avLst/>
          </a:prstGeom>
          <a:noFill/>
        </p:spPr>
        <p:txBody>
          <a:bodyPr wrap="square" rtlCol="0">
            <a:spAutoFit/>
          </a:bodyPr>
          <a:lstStyle/>
          <a:p>
            <a:r>
              <a:rPr lang="en-US" sz="1600" dirty="0" smtClean="0">
                <a:solidFill>
                  <a:schemeClr val="tx1">
                    <a:lumMod val="65000"/>
                    <a:lumOff val="35000"/>
                  </a:schemeClr>
                </a:solidFill>
              </a:rPr>
              <a:t>* A </a:t>
            </a:r>
            <a:r>
              <a:rPr lang="en-US" sz="1600" i="1" dirty="0" smtClean="0">
                <a:solidFill>
                  <a:schemeClr val="tx1">
                    <a:lumMod val="65000"/>
                    <a:lumOff val="35000"/>
                  </a:schemeClr>
                </a:solidFill>
              </a:rPr>
              <a:t>reference line </a:t>
            </a:r>
            <a:r>
              <a:rPr lang="en-US" sz="1600" dirty="0" smtClean="0">
                <a:solidFill>
                  <a:schemeClr val="tx1">
                    <a:lumMod val="65000"/>
                    <a:lumOff val="35000"/>
                  </a:schemeClr>
                </a:solidFill>
              </a:rPr>
              <a:t>is used to highlight a particular value or region of the chart that is notable, such as a benchmark value.  </a:t>
            </a:r>
            <a:endParaRPr lang="en-US" sz="1600" dirty="0">
              <a:solidFill>
                <a:schemeClr val="tx1">
                  <a:lumMod val="65000"/>
                  <a:lumOff val="35000"/>
                </a:schemeClr>
              </a:solidFill>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a:bodyPr>
          <a:lstStyle/>
          <a:p>
            <a:r>
              <a:rPr lang="en-US" sz="3200" dirty="0" smtClean="0"/>
              <a:t>Axes (Scales)</a:t>
            </a:r>
            <a:endParaRPr lang="en-US" sz="3200" dirty="0"/>
          </a:p>
        </p:txBody>
      </p:sp>
      <p:sp>
        <p:nvSpPr>
          <p:cNvPr id="4" name="TextBox 3"/>
          <p:cNvSpPr txBox="1"/>
          <p:nvPr/>
        </p:nvSpPr>
        <p:spPr>
          <a:xfrm>
            <a:off x="1143000" y="4800600"/>
            <a:ext cx="7239000" cy="954107"/>
          </a:xfrm>
          <a:prstGeom prst="rect">
            <a:avLst/>
          </a:prstGeom>
          <a:noFill/>
        </p:spPr>
        <p:txBody>
          <a:bodyPr wrap="square" rtlCol="0">
            <a:spAutoFit/>
          </a:bodyPr>
          <a:lstStyle/>
          <a:p>
            <a:pPr>
              <a:spcAft>
                <a:spcPts val="600"/>
              </a:spcAft>
            </a:pPr>
            <a:r>
              <a:rPr lang="en-US" sz="2800" dirty="0" smtClean="0">
                <a:solidFill>
                  <a:srgbClr val="C00000"/>
                </a:solidFill>
              </a:rPr>
              <a:t>Point tick marks outward, away from chart boundaries.</a:t>
            </a:r>
            <a:endParaRPr lang="en-US" sz="2800" dirty="0" smtClean="0"/>
          </a:p>
        </p:txBody>
      </p:sp>
      <p:graphicFrame>
        <p:nvGraphicFramePr>
          <p:cNvPr id="7" name="Chart 6"/>
          <p:cNvGraphicFramePr/>
          <p:nvPr/>
        </p:nvGraphicFramePr>
        <p:xfrm>
          <a:off x="1905000" y="1143000"/>
          <a:ext cx="5334000" cy="3429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Arrow Connector 9"/>
          <p:cNvCxnSpPr/>
          <p:nvPr/>
        </p:nvCxnSpPr>
        <p:spPr>
          <a:xfrm>
            <a:off x="2590800" y="1447800"/>
            <a:ext cx="0" cy="381000"/>
          </a:xfrm>
          <a:prstGeom prst="straightConnector1">
            <a:avLst/>
          </a:prstGeom>
          <a:ln w="22225">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6858000" y="4191000"/>
            <a:ext cx="304800" cy="74711"/>
          </a:xfrm>
          <a:prstGeom prst="straightConnector1">
            <a:avLst/>
          </a:prstGeom>
          <a:ln w="22225">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4800" y="1292423"/>
            <a:ext cx="1600200" cy="307777"/>
          </a:xfrm>
          <a:prstGeom prst="rect">
            <a:avLst/>
          </a:prstGeom>
          <a:noFill/>
        </p:spPr>
        <p:txBody>
          <a:bodyPr wrap="square" rtlCol="0">
            <a:spAutoFit/>
          </a:bodyPr>
          <a:lstStyle/>
          <a:p>
            <a:r>
              <a:rPr lang="en-US" sz="1400" dirty="0" smtClean="0"/>
              <a:t>Outward tick marks</a:t>
            </a:r>
            <a:endParaRPr lang="en-US" sz="1400" dirty="0"/>
          </a:p>
        </p:txBody>
      </p:sp>
      <p:sp>
        <p:nvSpPr>
          <p:cNvPr id="19" name="TextBox 18"/>
          <p:cNvSpPr txBox="1"/>
          <p:nvPr/>
        </p:nvSpPr>
        <p:spPr>
          <a:xfrm>
            <a:off x="7162800" y="4035623"/>
            <a:ext cx="1752600" cy="307777"/>
          </a:xfrm>
          <a:prstGeom prst="rect">
            <a:avLst/>
          </a:prstGeom>
          <a:noFill/>
        </p:spPr>
        <p:txBody>
          <a:bodyPr wrap="square" rtlCol="0">
            <a:spAutoFit/>
          </a:bodyPr>
          <a:lstStyle/>
          <a:p>
            <a:r>
              <a:rPr lang="en-US" sz="1400" dirty="0" smtClean="0"/>
              <a:t>Outward tick marks</a:t>
            </a:r>
            <a:endParaRPr lang="en-US" sz="1400" dirty="0"/>
          </a:p>
        </p:txBody>
      </p:sp>
      <p:cxnSp>
        <p:nvCxnSpPr>
          <p:cNvPr id="25" name="Straight Connector 24"/>
          <p:cNvCxnSpPr/>
          <p:nvPr/>
        </p:nvCxnSpPr>
        <p:spPr>
          <a:xfrm>
            <a:off x="1981200" y="1444823"/>
            <a:ext cx="609600" cy="0"/>
          </a:xfrm>
          <a:prstGeom prst="line">
            <a:avLst/>
          </a:prstGeom>
          <a:ln w="222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4267200"/>
            <a:ext cx="6781800" cy="1200329"/>
          </a:xfrm>
          <a:prstGeom prst="rect">
            <a:avLst/>
          </a:prstGeom>
          <a:noFill/>
        </p:spPr>
        <p:txBody>
          <a:bodyPr wrap="square" rtlCol="0">
            <a:spAutoFit/>
          </a:bodyPr>
          <a:lstStyle/>
          <a:p>
            <a:r>
              <a:rPr lang="en-US" sz="2400" dirty="0" smtClean="0"/>
              <a:t>Inward pointing tick marks can be mistaken for data points. This is another reason for keeping the data area (data rectangle) intact.</a:t>
            </a:r>
            <a:endParaRPr lang="en-US" sz="2400" dirty="0"/>
          </a:p>
        </p:txBody>
      </p:sp>
      <p:pic>
        <p:nvPicPr>
          <p:cNvPr id="4" name="Picture 3" descr="AxisTicks_Inside.jpg"/>
          <p:cNvPicPr>
            <a:picLocks noChangeAspect="1"/>
          </p:cNvPicPr>
          <p:nvPr/>
        </p:nvPicPr>
        <p:blipFill>
          <a:blip r:embed="rId3" cstate="print"/>
          <a:stretch>
            <a:fillRect/>
          </a:stretch>
        </p:blipFill>
        <p:spPr>
          <a:xfrm>
            <a:off x="2963202" y="533401"/>
            <a:ext cx="3399498" cy="3352800"/>
          </a:xfrm>
          <a:prstGeom prst="rect">
            <a:avLst/>
          </a:prstGeom>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9200" y="3657600"/>
            <a:ext cx="6781800" cy="1569660"/>
          </a:xfrm>
          <a:prstGeom prst="rect">
            <a:avLst/>
          </a:prstGeom>
          <a:noFill/>
        </p:spPr>
        <p:txBody>
          <a:bodyPr wrap="square" rtlCol="0">
            <a:spAutoFit/>
          </a:bodyPr>
          <a:lstStyle/>
          <a:p>
            <a:r>
              <a:rPr lang="en-US" sz="2400" dirty="0" smtClean="0"/>
              <a:t>By default </a:t>
            </a:r>
            <a:r>
              <a:rPr lang="en-US" sz="2400" i="1" dirty="0" smtClean="0"/>
              <a:t>Adobe Illustrator</a:t>
            </a:r>
            <a:r>
              <a:rPr lang="en-US" sz="2400" dirty="0" smtClean="0"/>
              <a:t> line charts point tick marks inwards.  MS Excel’s default is outward-pointing.  Excel lets you change tick mark style, but don’t do it! </a:t>
            </a:r>
            <a:endParaRPr lang="en-US" sz="2400" dirty="0"/>
          </a:p>
        </p:txBody>
      </p:sp>
      <p:pic>
        <p:nvPicPr>
          <p:cNvPr id="5" name="Picture 4" descr="Illustrator_DefaultLineChart.jpg"/>
          <p:cNvPicPr>
            <a:picLocks noChangeAspect="1"/>
          </p:cNvPicPr>
          <p:nvPr/>
        </p:nvPicPr>
        <p:blipFill>
          <a:blip r:embed="rId3" cstate="print"/>
          <a:stretch>
            <a:fillRect/>
          </a:stretch>
        </p:blipFill>
        <p:spPr>
          <a:xfrm>
            <a:off x="1600200" y="0"/>
            <a:ext cx="5757862" cy="3733936"/>
          </a:xfrm>
          <a:prstGeom prst="rect">
            <a:avLst/>
          </a:prstGeom>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NE_InsufficientScale_IMLSStateLib2008.jpg"/>
          <p:cNvPicPr>
            <a:picLocks noChangeAspect="1"/>
          </p:cNvPicPr>
          <p:nvPr/>
        </p:nvPicPr>
        <p:blipFill>
          <a:blip r:embed="rId3" cstate="print"/>
          <a:stretch>
            <a:fillRect/>
          </a:stretch>
        </p:blipFill>
        <p:spPr>
          <a:xfrm>
            <a:off x="2286000" y="533400"/>
            <a:ext cx="4514147" cy="3069354"/>
          </a:xfrm>
          <a:prstGeom prst="rect">
            <a:avLst/>
          </a:prstGeom>
        </p:spPr>
      </p:pic>
      <p:sp>
        <p:nvSpPr>
          <p:cNvPr id="3" name="TextBox 2"/>
          <p:cNvSpPr txBox="1"/>
          <p:nvPr/>
        </p:nvSpPr>
        <p:spPr>
          <a:xfrm>
            <a:off x="1524000" y="3810000"/>
            <a:ext cx="6781800" cy="1354217"/>
          </a:xfrm>
          <a:prstGeom prst="rect">
            <a:avLst/>
          </a:prstGeom>
          <a:noFill/>
        </p:spPr>
        <p:txBody>
          <a:bodyPr wrap="square" rtlCol="0">
            <a:spAutoFit/>
          </a:bodyPr>
          <a:lstStyle/>
          <a:p>
            <a:pPr>
              <a:spcAft>
                <a:spcPts val="1200"/>
              </a:spcAft>
            </a:pPr>
            <a:r>
              <a:rPr lang="en-US" sz="2400" dirty="0" smtClean="0">
                <a:solidFill>
                  <a:srgbClr val="C00000"/>
                </a:solidFill>
              </a:rPr>
              <a:t>Axis value ranges should exceed upper data ranges.   </a:t>
            </a:r>
          </a:p>
          <a:p>
            <a:r>
              <a:rPr lang="en-US" sz="2400" dirty="0" smtClean="0">
                <a:solidFill>
                  <a:srgbClr val="C00000"/>
                </a:solidFill>
              </a:rPr>
              <a:t>Do not plot data on the chart axis lines, except for zero values.</a:t>
            </a:r>
          </a:p>
        </p:txBody>
      </p:sp>
      <p:sp>
        <p:nvSpPr>
          <p:cNvPr id="4" name="TextBox 3"/>
          <p:cNvSpPr txBox="1"/>
          <p:nvPr/>
        </p:nvSpPr>
        <p:spPr>
          <a:xfrm>
            <a:off x="304800" y="6172200"/>
            <a:ext cx="8001000" cy="307777"/>
          </a:xfrm>
          <a:prstGeom prst="rect">
            <a:avLst/>
          </a:prstGeom>
          <a:noFill/>
        </p:spPr>
        <p:txBody>
          <a:bodyPr wrap="square" rtlCol="0">
            <a:spAutoFit/>
          </a:bodyPr>
          <a:lstStyle/>
          <a:p>
            <a:r>
              <a:rPr lang="en-US" sz="1400" dirty="0" smtClean="0">
                <a:solidFill>
                  <a:schemeClr val="tx1">
                    <a:lumMod val="65000"/>
                    <a:lumOff val="35000"/>
                  </a:schemeClr>
                </a:solidFill>
              </a:rPr>
              <a:t>Image source:  U.S. Institute of Museum and Library Services</a:t>
            </a:r>
            <a:r>
              <a:rPr lang="en-US" sz="1400" i="1" dirty="0" smtClean="0">
                <a:solidFill>
                  <a:schemeClr val="tx1">
                    <a:lumMod val="65000"/>
                    <a:lumOff val="35000"/>
                  </a:schemeClr>
                </a:solidFill>
              </a:rPr>
              <a:t>, State Library Agency Survey Fiscal Year 2008</a:t>
            </a:r>
            <a:r>
              <a:rPr lang="en-US" sz="1400" dirty="0" smtClean="0">
                <a:solidFill>
                  <a:schemeClr val="tx1">
                    <a:lumMod val="65000"/>
                    <a:lumOff val="35000"/>
                  </a:schemeClr>
                </a:solidFill>
              </a:rPr>
              <a:t> </a:t>
            </a:r>
            <a:endParaRPr lang="en-US" sz="1400" dirty="0">
              <a:solidFill>
                <a:schemeClr val="tx1">
                  <a:lumMod val="65000"/>
                  <a:lumOff val="35000"/>
                </a:schemeClr>
              </a:solidFill>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68362"/>
          </a:xfrm>
        </p:spPr>
        <p:txBody>
          <a:bodyPr>
            <a:normAutofit/>
          </a:bodyPr>
          <a:lstStyle/>
          <a:p>
            <a:r>
              <a:rPr lang="en-US" sz="3200" dirty="0" smtClean="0"/>
              <a:t>Axes (Scales)</a:t>
            </a:r>
            <a:endParaRPr lang="en-US" sz="3200" dirty="0"/>
          </a:p>
        </p:txBody>
      </p:sp>
      <p:sp>
        <p:nvSpPr>
          <p:cNvPr id="4" name="TextBox 3"/>
          <p:cNvSpPr txBox="1"/>
          <p:nvPr/>
        </p:nvSpPr>
        <p:spPr>
          <a:xfrm>
            <a:off x="2133600" y="1600200"/>
            <a:ext cx="5791200" cy="3262432"/>
          </a:xfrm>
          <a:prstGeom prst="rect">
            <a:avLst/>
          </a:prstGeom>
          <a:noFill/>
        </p:spPr>
        <p:txBody>
          <a:bodyPr wrap="square" rtlCol="0">
            <a:spAutoFit/>
          </a:bodyPr>
          <a:lstStyle/>
          <a:p>
            <a:r>
              <a:rPr lang="en-US" sz="2400" dirty="0" smtClean="0">
                <a:solidFill>
                  <a:srgbClr val="C00000"/>
                </a:solidFill>
              </a:rPr>
              <a:t>User familiar numbering increments: </a:t>
            </a:r>
          </a:p>
          <a:p>
            <a:endParaRPr lang="en-US" sz="1400" dirty="0" smtClean="0">
              <a:solidFill>
                <a:srgbClr val="C00000"/>
              </a:solidFill>
            </a:endParaRPr>
          </a:p>
          <a:p>
            <a:pPr lvl="3"/>
            <a:r>
              <a:rPr lang="en-US" sz="2000" dirty="0" smtClean="0">
                <a:solidFill>
                  <a:srgbClr val="C00000"/>
                </a:solidFill>
              </a:rPr>
              <a:t>0,    1,     2,     3,     4,    5 . . .</a:t>
            </a:r>
          </a:p>
          <a:p>
            <a:pPr lvl="3"/>
            <a:r>
              <a:rPr lang="en-US" sz="2000" dirty="0" smtClean="0">
                <a:solidFill>
                  <a:srgbClr val="C00000"/>
                </a:solidFill>
              </a:rPr>
              <a:t>0,    2,     4,     6,     8,   10 . . .</a:t>
            </a:r>
          </a:p>
          <a:p>
            <a:pPr lvl="3"/>
            <a:r>
              <a:rPr lang="en-US" sz="2000" dirty="0" smtClean="0">
                <a:solidFill>
                  <a:srgbClr val="C00000"/>
                </a:solidFill>
              </a:rPr>
              <a:t>0,    5,   10,   15 . . .</a:t>
            </a:r>
          </a:p>
          <a:p>
            <a:pPr lvl="3"/>
            <a:r>
              <a:rPr lang="en-US" sz="2000" dirty="0" smtClean="0">
                <a:solidFill>
                  <a:srgbClr val="C00000"/>
                </a:solidFill>
              </a:rPr>
              <a:t>0,  10,   20,   30 . . .</a:t>
            </a:r>
          </a:p>
          <a:p>
            <a:pPr lvl="3"/>
            <a:r>
              <a:rPr lang="en-US" sz="2000" dirty="0" smtClean="0">
                <a:solidFill>
                  <a:srgbClr val="C00000"/>
                </a:solidFill>
              </a:rPr>
              <a:t>0,  25,   50,   75 . . .</a:t>
            </a:r>
          </a:p>
          <a:p>
            <a:pPr lvl="3"/>
            <a:r>
              <a:rPr lang="en-US" sz="2000" dirty="0" smtClean="0">
                <a:solidFill>
                  <a:srgbClr val="C00000"/>
                </a:solidFill>
              </a:rPr>
              <a:t>0,  0.2,   0.4,  0.6 . . .</a:t>
            </a:r>
          </a:p>
          <a:p>
            <a:pPr lvl="3"/>
            <a:r>
              <a:rPr lang="en-US" sz="2000" dirty="0" smtClean="0">
                <a:solidFill>
                  <a:srgbClr val="C00000"/>
                </a:solidFill>
              </a:rPr>
              <a:t>0,  0.25, 0.50,  0.75 . . . </a:t>
            </a:r>
            <a:br>
              <a:rPr lang="en-US" sz="2000" dirty="0" smtClean="0">
                <a:solidFill>
                  <a:srgbClr val="C00000"/>
                </a:solidFill>
              </a:rPr>
            </a:br>
            <a:endParaRPr lang="en-US" sz="2000" dirty="0">
              <a:solidFill>
                <a:srgbClr val="C00000"/>
              </a:solidFill>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Axes (Scales)</a:t>
            </a:r>
            <a:endParaRPr lang="en-US" sz="3200" dirty="0"/>
          </a:p>
        </p:txBody>
      </p:sp>
      <p:sp>
        <p:nvSpPr>
          <p:cNvPr id="4" name="TextBox 3"/>
          <p:cNvSpPr txBox="1"/>
          <p:nvPr/>
        </p:nvSpPr>
        <p:spPr>
          <a:xfrm>
            <a:off x="1905000" y="1295400"/>
            <a:ext cx="6629400" cy="4278094"/>
          </a:xfrm>
          <a:prstGeom prst="rect">
            <a:avLst/>
          </a:prstGeom>
          <a:noFill/>
        </p:spPr>
        <p:txBody>
          <a:bodyPr wrap="square" rtlCol="0">
            <a:spAutoFit/>
          </a:bodyPr>
          <a:lstStyle/>
          <a:p>
            <a:r>
              <a:rPr lang="en-US" sz="2400" dirty="0" smtClean="0">
                <a:solidFill>
                  <a:srgbClr val="C00000"/>
                </a:solidFill>
              </a:rPr>
              <a:t>Use highest feasible units:</a:t>
            </a:r>
          </a:p>
          <a:p>
            <a:endParaRPr lang="en-US" sz="1400" dirty="0" smtClean="0"/>
          </a:p>
          <a:p>
            <a:endParaRPr lang="en-US" sz="1400" dirty="0" smtClean="0"/>
          </a:p>
          <a:p>
            <a:pPr>
              <a:spcAft>
                <a:spcPts val="1800"/>
              </a:spcAft>
            </a:pPr>
            <a:r>
              <a:rPr lang="en-US" sz="2000" dirty="0" smtClean="0"/>
              <a:t>      Use:		                     Instead of:</a:t>
            </a:r>
            <a:endParaRPr lang="en-US" sz="2000" u="sng" dirty="0" smtClean="0"/>
          </a:p>
          <a:p>
            <a:r>
              <a:rPr lang="en-US" sz="1600" b="1" dirty="0" smtClean="0">
                <a:latin typeface="Courier New" pitchFamily="49" charset="0"/>
                <a:cs typeface="Courier New" pitchFamily="49" charset="0"/>
              </a:rPr>
              <a:t>$3 million    		3,000 thousand</a:t>
            </a:r>
          </a:p>
          <a:p>
            <a:r>
              <a:rPr lang="en-US" sz="1600" b="1" dirty="0" smtClean="0">
                <a:latin typeface="Courier New" pitchFamily="49" charset="0"/>
                <a:cs typeface="Courier New" pitchFamily="49" charset="0"/>
              </a:rPr>
              <a:t>   or 3M</a:t>
            </a:r>
          </a:p>
          <a:p>
            <a:r>
              <a:rPr lang="en-US" sz="1600" b="1" dirty="0" smtClean="0">
                <a:latin typeface="Courier New" pitchFamily="49" charset="0"/>
                <a:cs typeface="Courier New" pitchFamily="49" charset="0"/>
              </a:rPr>
              <a:t>2.6 billion      	2,582,000,000</a:t>
            </a:r>
          </a:p>
          <a:p>
            <a:r>
              <a:rPr lang="en-US" sz="1600" b="1" dirty="0" smtClean="0">
                <a:latin typeface="Courier New" pitchFamily="49" charset="0"/>
                <a:cs typeface="Courier New" pitchFamily="49" charset="0"/>
              </a:rPr>
              <a:t>   or 2.6B</a:t>
            </a:r>
          </a:p>
          <a:p>
            <a:pPr>
              <a:spcAft>
                <a:spcPts val="3000"/>
              </a:spcAft>
            </a:pPr>
            <a:r>
              <a:rPr lang="en-US" sz="1600" b="1" dirty="0" smtClean="0">
                <a:latin typeface="Courier New" pitchFamily="49" charset="0"/>
                <a:cs typeface="Courier New" pitchFamily="49" charset="0"/>
              </a:rPr>
              <a:t>1K, 2K, 3K	     	1000, 2000, 3000</a:t>
            </a:r>
            <a:endParaRPr lang="en-US" sz="1600" dirty="0" smtClean="0">
              <a:latin typeface="Courier New" panose="02070309020205020404" pitchFamily="49" charset="0"/>
              <a:cs typeface="Courier New" panose="02070309020205020404" pitchFamily="49" charset="0"/>
            </a:endParaRPr>
          </a:p>
          <a:p>
            <a:endParaRPr lang="en-US" sz="2400" dirty="0" smtClean="0">
              <a:solidFill>
                <a:srgbClr val="C00000"/>
              </a:solidFill>
            </a:endParaRPr>
          </a:p>
          <a:p>
            <a:r>
              <a:rPr lang="en-US" sz="2400" dirty="0" smtClean="0">
                <a:solidFill>
                  <a:srgbClr val="C00000"/>
                </a:solidFill>
              </a:rPr>
              <a:t>Try to avoid requiring readers to do the math.</a:t>
            </a:r>
          </a:p>
          <a:p>
            <a:endParaRPr lang="en-US" sz="3200"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15962"/>
          </a:xfrm>
        </p:spPr>
        <p:txBody>
          <a:bodyPr>
            <a:normAutofit/>
          </a:bodyPr>
          <a:lstStyle/>
          <a:p>
            <a:r>
              <a:rPr lang="en-US" sz="3200" dirty="0" smtClean="0"/>
              <a:t>Determining Scaling</a:t>
            </a:r>
            <a:endParaRPr lang="en-US" sz="3200" dirty="0"/>
          </a:p>
        </p:txBody>
      </p:sp>
      <p:sp>
        <p:nvSpPr>
          <p:cNvPr id="4" name="TextBox 3"/>
          <p:cNvSpPr txBox="1"/>
          <p:nvPr/>
        </p:nvSpPr>
        <p:spPr>
          <a:xfrm>
            <a:off x="1133573" y="1295400"/>
            <a:ext cx="6858000" cy="4462760"/>
          </a:xfrm>
          <a:prstGeom prst="rect">
            <a:avLst/>
          </a:prstGeom>
          <a:noFill/>
        </p:spPr>
        <p:txBody>
          <a:bodyPr wrap="square" rtlCol="0">
            <a:spAutoFit/>
          </a:bodyPr>
          <a:lstStyle/>
          <a:p>
            <a:pPr>
              <a:spcAft>
                <a:spcPts val="1800"/>
              </a:spcAft>
            </a:pPr>
            <a:r>
              <a:rPr lang="en-US" sz="2400" dirty="0" smtClean="0">
                <a:solidFill>
                  <a:srgbClr val="C00000"/>
                </a:solidFill>
              </a:rPr>
              <a:t>Scale span must encompass and exceed all of the data, except outliers intentionally excluded.</a:t>
            </a:r>
          </a:p>
          <a:p>
            <a:pPr>
              <a:spcAft>
                <a:spcPts val="1800"/>
              </a:spcAft>
            </a:pPr>
            <a:r>
              <a:rPr lang="en-US" sz="2400" dirty="0" smtClean="0">
                <a:solidFill>
                  <a:srgbClr val="C00000"/>
                </a:solidFill>
              </a:rPr>
              <a:t>Begin the scale at zero or multiple of 2, 5, or 10.</a:t>
            </a:r>
          </a:p>
          <a:p>
            <a:pPr>
              <a:spcAft>
                <a:spcPts val="1800"/>
              </a:spcAft>
            </a:pPr>
            <a:r>
              <a:rPr lang="en-US" sz="2400" dirty="0" smtClean="0">
                <a:solidFill>
                  <a:srgbClr val="C00000"/>
                </a:solidFill>
              </a:rPr>
              <a:t>For line charts and scatter plots, if data values are close to zero, include zero on axes.</a:t>
            </a:r>
          </a:p>
          <a:p>
            <a:pPr>
              <a:spcAft>
                <a:spcPts val="1800"/>
              </a:spcAft>
            </a:pPr>
            <a:r>
              <a:rPr lang="en-US" sz="2400" dirty="0" smtClean="0">
                <a:solidFill>
                  <a:srgbClr val="C00000"/>
                </a:solidFill>
              </a:rPr>
              <a:t>For bar charts include zero or clearly indicate its absence to avoid misinterpretation of relative bar lengths.</a:t>
            </a:r>
          </a:p>
          <a:p>
            <a:pPr>
              <a:spcAft>
                <a:spcPts val="1800"/>
              </a:spcAft>
            </a:pPr>
            <a:endParaRPr lang="en-US" sz="3200"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Expert Sources</a:t>
            </a:r>
            <a:endParaRPr lang="en-US" sz="3600" dirty="0"/>
          </a:p>
        </p:txBody>
      </p:sp>
      <p:sp>
        <p:nvSpPr>
          <p:cNvPr id="3" name="Content Placeholder 2"/>
          <p:cNvSpPr>
            <a:spLocks noGrp="1"/>
          </p:cNvSpPr>
          <p:nvPr>
            <p:ph idx="1"/>
          </p:nvPr>
        </p:nvSpPr>
        <p:spPr>
          <a:xfrm>
            <a:off x="1066800" y="1447800"/>
            <a:ext cx="7696200" cy="4525963"/>
          </a:xfrm>
        </p:spPr>
        <p:txBody>
          <a:bodyPr>
            <a:normAutofit/>
          </a:bodyPr>
          <a:lstStyle/>
          <a:p>
            <a:pPr>
              <a:buNone/>
            </a:pPr>
            <a:r>
              <a:rPr lang="en-US" sz="2400" dirty="0" smtClean="0"/>
              <a:t>Wong, Dona M. </a:t>
            </a:r>
          </a:p>
          <a:p>
            <a:pPr lvl="1">
              <a:spcAft>
                <a:spcPts val="1200"/>
              </a:spcAft>
              <a:buNone/>
            </a:pPr>
            <a:r>
              <a:rPr lang="en-US" sz="2200" i="1" dirty="0" smtClean="0"/>
              <a:t>The Wall Street Journal Guide to Information Graphics: The Do’s and Don’ts of Presenting Data, Facts, and Figures, </a:t>
            </a:r>
            <a:r>
              <a:rPr lang="en-US" sz="2200" dirty="0" smtClean="0"/>
              <a:t>2010, New York: W.W. Norton and Co.</a:t>
            </a:r>
          </a:p>
          <a:p>
            <a:pPr>
              <a:buNone/>
            </a:pPr>
            <a:r>
              <a:rPr lang="en-US" sz="2400" dirty="0" smtClean="0"/>
              <a:t>Few, Stephen</a:t>
            </a:r>
          </a:p>
          <a:p>
            <a:pPr lvl="1">
              <a:buNone/>
            </a:pPr>
            <a:r>
              <a:rPr lang="en-US" sz="2200" i="1" dirty="0" smtClean="0"/>
              <a:t>Now You See It: Simple Visualization Techniques for Quantitative Analysis, </a:t>
            </a:r>
            <a:r>
              <a:rPr lang="en-US" sz="2200" dirty="0" smtClean="0"/>
              <a:t>2009, Oakland, CA: Analytics Press.</a:t>
            </a:r>
          </a:p>
          <a:p>
            <a:endParaRPr lang="en-US" dirty="0" smtClean="0"/>
          </a:p>
          <a:p>
            <a:endParaRPr lang="en-US" dirty="0"/>
          </a:p>
        </p:txBody>
      </p:sp>
      <p:sp>
        <p:nvSpPr>
          <p:cNvPr id="4" name="TextBox 3"/>
          <p:cNvSpPr txBox="1"/>
          <p:nvPr/>
        </p:nvSpPr>
        <p:spPr>
          <a:xfrm>
            <a:off x="8686800" y="6553200"/>
            <a:ext cx="457200" cy="369332"/>
          </a:xfrm>
          <a:prstGeom prst="rect">
            <a:avLst/>
          </a:prstGeom>
          <a:noFill/>
        </p:spPr>
        <p:txBody>
          <a:bodyPr wrap="square" rtlCol="0">
            <a:spAutoFit/>
          </a:bodyPr>
          <a:lstStyle/>
          <a:p>
            <a:r>
              <a:rPr lang="en-US" dirty="0" smtClean="0">
                <a:solidFill>
                  <a:schemeClr val="bg1">
                    <a:lumMod val="65000"/>
                  </a:schemeClr>
                </a:solidFill>
              </a:rPr>
              <a:t>*</a:t>
            </a:r>
            <a:endParaRPr lang="en-US" dirty="0">
              <a:solidFill>
                <a:schemeClr val="bg1">
                  <a:lumMod val="65000"/>
                </a:schemeClr>
              </a:solidFill>
            </a:endParaRPr>
          </a:p>
        </p:txBody>
      </p:sp>
    </p:spTree>
  </p:cSld>
  <p:clrMapOvr>
    <a:masterClrMapping/>
  </p:clrMapOvr>
  <p:transition advTm="31858"/>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Legends (Keys)</a:t>
            </a:r>
            <a:endParaRPr lang="en-US" sz="3200" dirty="0"/>
          </a:p>
        </p:txBody>
      </p:sp>
      <p:sp>
        <p:nvSpPr>
          <p:cNvPr id="5" name="TextBox 4"/>
          <p:cNvSpPr txBox="1"/>
          <p:nvPr/>
        </p:nvSpPr>
        <p:spPr>
          <a:xfrm>
            <a:off x="1219200" y="1524000"/>
            <a:ext cx="6858000" cy="3139321"/>
          </a:xfrm>
          <a:prstGeom prst="rect">
            <a:avLst/>
          </a:prstGeom>
          <a:noFill/>
        </p:spPr>
        <p:txBody>
          <a:bodyPr wrap="square" rtlCol="0">
            <a:spAutoFit/>
          </a:bodyPr>
          <a:lstStyle/>
          <a:p>
            <a:pPr>
              <a:spcAft>
                <a:spcPts val="1800"/>
              </a:spcAft>
            </a:pPr>
            <a:r>
              <a:rPr lang="en-US" sz="2800" dirty="0" smtClean="0">
                <a:solidFill>
                  <a:srgbClr val="C00000"/>
                </a:solidFill>
              </a:rPr>
              <a:t>Place legend at or near top of chart, not in data area. </a:t>
            </a:r>
          </a:p>
          <a:p>
            <a:pPr>
              <a:spcAft>
                <a:spcPts val="1800"/>
              </a:spcAft>
            </a:pPr>
            <a:r>
              <a:rPr lang="en-US" sz="2800" dirty="0" smtClean="0">
                <a:solidFill>
                  <a:srgbClr val="C00000"/>
                </a:solidFill>
              </a:rPr>
              <a:t>For line charts, use data labels instead of legends when possible.</a:t>
            </a:r>
          </a:p>
          <a:p>
            <a:pPr>
              <a:spcAft>
                <a:spcPts val="1800"/>
              </a:spcAft>
            </a:pPr>
            <a:r>
              <a:rPr lang="en-US" sz="2800" dirty="0" smtClean="0">
                <a:solidFill>
                  <a:srgbClr val="C00000"/>
                </a:solidFill>
              </a:rPr>
              <a:t>Order data labels in legend to match the order of the data.</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4125306"/>
            <a:ext cx="7315200" cy="1200329"/>
          </a:xfrm>
          <a:prstGeom prst="rect">
            <a:avLst/>
          </a:prstGeom>
          <a:noFill/>
        </p:spPr>
        <p:txBody>
          <a:bodyPr wrap="square" rtlCol="0">
            <a:spAutoFit/>
          </a:bodyPr>
          <a:lstStyle/>
          <a:p>
            <a:r>
              <a:rPr lang="en-US" sz="2400" dirty="0" smtClean="0">
                <a:solidFill>
                  <a:srgbClr val="C00000"/>
                </a:solidFill>
              </a:rPr>
              <a:t>When possible, in line charts use data labels rather than legends (keys) to identify data variables plotted. When plotted lines cross or are too close, use a legend instead.</a:t>
            </a:r>
            <a:endParaRPr lang="en-US" sz="2400" dirty="0"/>
          </a:p>
        </p:txBody>
      </p:sp>
      <p:sp>
        <p:nvSpPr>
          <p:cNvPr id="9" name="Rectangle 8"/>
          <p:cNvSpPr/>
          <p:nvPr/>
        </p:nvSpPr>
        <p:spPr>
          <a:xfrm>
            <a:off x="6324600" y="1752600"/>
            <a:ext cx="685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hart 4"/>
          <p:cNvGraphicFramePr/>
          <p:nvPr/>
        </p:nvGraphicFramePr>
        <p:xfrm>
          <a:off x="4495800" y="457200"/>
          <a:ext cx="4410075" cy="31908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228600" y="304800"/>
          <a:ext cx="4800600" cy="3614736"/>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Straight Connector 7"/>
          <p:cNvCxnSpPr/>
          <p:nvPr/>
        </p:nvCxnSpPr>
        <p:spPr>
          <a:xfrm>
            <a:off x="4572000" y="304800"/>
            <a:ext cx="0" cy="3429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657600" y="1295400"/>
            <a:ext cx="6858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advTm="284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533400"/>
            <a:ext cx="4471840" cy="3429000"/>
          </a:xfrm>
          <a:prstGeom prst="rect">
            <a:avLst/>
          </a:prstGeom>
        </p:spPr>
      </p:pic>
      <p:sp>
        <p:nvSpPr>
          <p:cNvPr id="6" name="TextBox 5"/>
          <p:cNvSpPr txBox="1"/>
          <p:nvPr/>
        </p:nvSpPr>
        <p:spPr>
          <a:xfrm>
            <a:off x="457200" y="6472907"/>
            <a:ext cx="7391400" cy="307777"/>
          </a:xfrm>
          <a:prstGeom prst="rect">
            <a:avLst/>
          </a:prstGeom>
          <a:noFill/>
        </p:spPr>
        <p:txBody>
          <a:bodyPr wrap="square" rtlCol="0">
            <a:spAutoFit/>
          </a:bodyPr>
          <a:lstStyle/>
          <a:p>
            <a:r>
              <a:rPr lang="en-US" sz="1400" dirty="0" smtClean="0">
                <a:solidFill>
                  <a:schemeClr val="tx1">
                    <a:lumMod val="65000"/>
                    <a:lumOff val="35000"/>
                  </a:schemeClr>
                </a:solidFill>
              </a:rPr>
              <a:t>Image source: </a:t>
            </a:r>
            <a:r>
              <a:rPr lang="en-US" sz="1400" i="1" dirty="0" smtClean="0">
                <a:solidFill>
                  <a:schemeClr val="tx1">
                    <a:lumMod val="65000"/>
                    <a:lumOff val="35000"/>
                  </a:schemeClr>
                </a:solidFill>
              </a:rPr>
              <a:t>Still Struggling: The State of Working Ohio 2016</a:t>
            </a:r>
            <a:r>
              <a:rPr lang="en-US" sz="1400" dirty="0" smtClean="0">
                <a:solidFill>
                  <a:schemeClr val="tx1">
                    <a:lumMod val="65000"/>
                    <a:lumOff val="35000"/>
                  </a:schemeClr>
                </a:solidFill>
              </a:rPr>
              <a:t>, Policy </a:t>
            </a:r>
            <a:r>
              <a:rPr lang="en-US" sz="1400" dirty="0">
                <a:solidFill>
                  <a:schemeClr val="tx1">
                    <a:lumMod val="65000"/>
                    <a:lumOff val="35000"/>
                  </a:schemeClr>
                </a:solidFill>
              </a:rPr>
              <a:t>Matters </a:t>
            </a:r>
            <a:r>
              <a:rPr lang="en-US" sz="1400" dirty="0" smtClean="0">
                <a:solidFill>
                  <a:schemeClr val="tx1">
                    <a:lumMod val="65000"/>
                    <a:lumOff val="35000"/>
                  </a:schemeClr>
                </a:solidFill>
              </a:rPr>
              <a:t>Ohio.</a:t>
            </a:r>
            <a:endParaRPr lang="en-US" sz="1400" dirty="0">
              <a:solidFill>
                <a:schemeClr val="tx1">
                  <a:lumMod val="65000"/>
                  <a:lumOff val="35000"/>
                </a:schemeClr>
              </a:solidFill>
            </a:endParaRPr>
          </a:p>
        </p:txBody>
      </p:sp>
      <p:sp>
        <p:nvSpPr>
          <p:cNvPr id="7" name="TextBox 6"/>
          <p:cNvSpPr txBox="1"/>
          <p:nvPr/>
        </p:nvSpPr>
        <p:spPr>
          <a:xfrm>
            <a:off x="1295400" y="4343400"/>
            <a:ext cx="6858000" cy="769441"/>
          </a:xfrm>
          <a:prstGeom prst="rect">
            <a:avLst/>
          </a:prstGeom>
          <a:noFill/>
        </p:spPr>
        <p:txBody>
          <a:bodyPr wrap="square" rtlCol="0">
            <a:spAutoFit/>
          </a:bodyPr>
          <a:lstStyle/>
          <a:p>
            <a:pPr>
              <a:spcAft>
                <a:spcPts val="1200"/>
              </a:spcAft>
            </a:pPr>
            <a:r>
              <a:rPr lang="en-US" sz="2200" dirty="0" smtClean="0">
                <a:solidFill>
                  <a:schemeClr val="tx1">
                    <a:lumMod val="75000"/>
                    <a:lumOff val="25000"/>
                  </a:schemeClr>
                </a:solidFill>
              </a:rPr>
              <a:t>Legend inside the data rectangle adds clutter, detracts from comparisons, and can confuse readers.</a:t>
            </a:r>
          </a:p>
        </p:txBody>
      </p:sp>
      <p:sp>
        <p:nvSpPr>
          <p:cNvPr id="8" name="TextBox 7"/>
          <p:cNvSpPr txBox="1"/>
          <p:nvPr/>
        </p:nvSpPr>
        <p:spPr>
          <a:xfrm>
            <a:off x="8686800" y="6553200"/>
            <a:ext cx="457200" cy="369332"/>
          </a:xfrm>
          <a:prstGeom prst="rect">
            <a:avLst/>
          </a:prstGeom>
          <a:noFill/>
        </p:spPr>
        <p:txBody>
          <a:bodyPr wrap="square" rtlCol="0">
            <a:spAutoFit/>
          </a:bodyPr>
          <a:lstStyle/>
          <a:p>
            <a:r>
              <a:rPr lang="en-US" dirty="0" smtClean="0">
                <a:solidFill>
                  <a:schemeClr val="bg1">
                    <a:lumMod val="65000"/>
                  </a:schemeClr>
                </a:solidFill>
              </a:rPr>
              <a:t>*</a:t>
            </a:r>
            <a:endParaRPr lang="en-US" dirty="0">
              <a:solidFill>
                <a:schemeClr val="bg1">
                  <a:lumMod val="65000"/>
                </a:schemeClr>
              </a:solidFill>
            </a:endParaRPr>
          </a:p>
        </p:txBody>
      </p:sp>
    </p:spTree>
    <p:extLst>
      <p:ext uri="{BB962C8B-B14F-4D97-AF65-F5344CB8AC3E}">
        <p14:creationId xmlns:p14="http://schemas.microsoft.com/office/powerpoint/2010/main" val="537803262"/>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6472907"/>
            <a:ext cx="7391400" cy="307777"/>
          </a:xfrm>
          <a:prstGeom prst="rect">
            <a:avLst/>
          </a:prstGeom>
          <a:noFill/>
        </p:spPr>
        <p:txBody>
          <a:bodyPr wrap="square" rtlCol="0">
            <a:spAutoFit/>
          </a:bodyPr>
          <a:lstStyle/>
          <a:p>
            <a:r>
              <a:rPr lang="en-US" sz="1400" dirty="0" smtClean="0">
                <a:solidFill>
                  <a:schemeClr val="tx1">
                    <a:lumMod val="65000"/>
                    <a:lumOff val="35000"/>
                  </a:schemeClr>
                </a:solidFill>
              </a:rPr>
              <a:t>Modified from: </a:t>
            </a:r>
            <a:r>
              <a:rPr lang="en-US" sz="1400" i="1" dirty="0" smtClean="0">
                <a:solidFill>
                  <a:schemeClr val="tx1">
                    <a:lumMod val="65000"/>
                    <a:lumOff val="35000"/>
                  </a:schemeClr>
                </a:solidFill>
              </a:rPr>
              <a:t>Still Struggling: The State of Working Ohio 2016</a:t>
            </a:r>
            <a:r>
              <a:rPr lang="en-US" sz="1400" dirty="0" smtClean="0">
                <a:solidFill>
                  <a:schemeClr val="tx1">
                    <a:lumMod val="65000"/>
                    <a:lumOff val="35000"/>
                  </a:schemeClr>
                </a:solidFill>
              </a:rPr>
              <a:t>, Policy </a:t>
            </a:r>
            <a:r>
              <a:rPr lang="en-US" sz="1400" dirty="0">
                <a:solidFill>
                  <a:schemeClr val="tx1">
                    <a:lumMod val="65000"/>
                    <a:lumOff val="35000"/>
                  </a:schemeClr>
                </a:solidFill>
              </a:rPr>
              <a:t>Matters </a:t>
            </a:r>
            <a:r>
              <a:rPr lang="en-US" sz="1400" dirty="0" smtClean="0">
                <a:solidFill>
                  <a:schemeClr val="tx1">
                    <a:lumMod val="65000"/>
                    <a:lumOff val="35000"/>
                  </a:schemeClr>
                </a:solidFill>
              </a:rPr>
              <a:t>Ohio.</a:t>
            </a:r>
            <a:endParaRPr lang="en-US" sz="1400" dirty="0">
              <a:solidFill>
                <a:schemeClr val="tx1">
                  <a:lumMod val="65000"/>
                  <a:lumOff val="35000"/>
                </a:schemeClr>
              </a:solidFill>
            </a:endParaRPr>
          </a:p>
        </p:txBody>
      </p:sp>
      <p:sp>
        <p:nvSpPr>
          <p:cNvPr id="7" name="TextBox 6"/>
          <p:cNvSpPr txBox="1"/>
          <p:nvPr/>
        </p:nvSpPr>
        <p:spPr>
          <a:xfrm>
            <a:off x="1219200" y="3733800"/>
            <a:ext cx="6934200" cy="2277547"/>
          </a:xfrm>
          <a:prstGeom prst="rect">
            <a:avLst/>
          </a:prstGeom>
          <a:noFill/>
        </p:spPr>
        <p:txBody>
          <a:bodyPr wrap="square" rtlCol="0">
            <a:spAutoFit/>
          </a:bodyPr>
          <a:lstStyle/>
          <a:p>
            <a:pPr>
              <a:spcAft>
                <a:spcPts val="1200"/>
              </a:spcAft>
            </a:pPr>
            <a:r>
              <a:rPr lang="en-US" sz="2200" dirty="0" smtClean="0">
                <a:solidFill>
                  <a:schemeClr val="tx1">
                    <a:lumMod val="75000"/>
                    <a:lumOff val="25000"/>
                  </a:schemeClr>
                </a:solidFill>
              </a:rPr>
              <a:t>To illustrate, I removed legend from data rectangle. Note how more white space facilitates visual comparisons of data lines (and lets the data “tell their stories”).</a:t>
            </a:r>
          </a:p>
          <a:p>
            <a:pPr>
              <a:spcAft>
                <a:spcPts val="1200"/>
              </a:spcAft>
            </a:pPr>
            <a:r>
              <a:rPr lang="en-US" sz="2200" dirty="0" smtClean="0">
                <a:solidFill>
                  <a:schemeClr val="tx1">
                    <a:lumMod val="75000"/>
                    <a:lumOff val="25000"/>
                  </a:schemeClr>
                </a:solidFill>
              </a:rPr>
              <a:t>Horizontal axis should extend to right of data labels (i.e., data rectangle). Axis span should be 5 year increments beginning with 1975.</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304800"/>
            <a:ext cx="4340058" cy="3200400"/>
          </a:xfrm>
          <a:prstGeom prst="rect">
            <a:avLst/>
          </a:prstGeom>
        </p:spPr>
      </p:pic>
    </p:spTree>
    <p:extLst>
      <p:ext uri="{BB962C8B-B14F-4D97-AF65-F5344CB8AC3E}">
        <p14:creationId xmlns:p14="http://schemas.microsoft.com/office/powerpoint/2010/main" val="2037430011"/>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0" y="4953000"/>
            <a:ext cx="6781800" cy="400110"/>
          </a:xfrm>
          <a:prstGeom prst="rect">
            <a:avLst/>
          </a:prstGeom>
          <a:noFill/>
        </p:spPr>
        <p:txBody>
          <a:bodyPr wrap="square" rtlCol="0">
            <a:spAutoFit/>
          </a:bodyPr>
          <a:lstStyle/>
          <a:p>
            <a:pPr>
              <a:spcAft>
                <a:spcPts val="1200"/>
              </a:spcAft>
            </a:pPr>
            <a:r>
              <a:rPr lang="en-US" sz="2000" dirty="0" smtClean="0"/>
              <a:t>Oops. I failed to make the legend order match the data order. </a:t>
            </a:r>
          </a:p>
        </p:txBody>
      </p:sp>
      <p:pic>
        <p:nvPicPr>
          <p:cNvPr id="8" name="Picture 7" descr="AASL_Tableau6.jpg"/>
          <p:cNvPicPr>
            <a:picLocks noChangeAspect="1"/>
          </p:cNvPicPr>
          <p:nvPr/>
        </p:nvPicPr>
        <p:blipFill>
          <a:blip r:embed="rId3" cstate="print"/>
          <a:stretch>
            <a:fillRect/>
          </a:stretch>
        </p:blipFill>
        <p:spPr>
          <a:xfrm>
            <a:off x="2590800" y="762000"/>
            <a:ext cx="3622732" cy="3882858"/>
          </a:xfrm>
          <a:prstGeom prst="rect">
            <a:avLst/>
          </a:prstGeom>
        </p:spPr>
      </p:pic>
    </p:spTree>
    <p:extLst>
      <p:ext uri="{BB962C8B-B14F-4D97-AF65-F5344CB8AC3E}">
        <p14:creationId xmlns:p14="http://schemas.microsoft.com/office/powerpoint/2010/main" val="122310052"/>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r_COLORFULHighwire_A.jpg"/>
          <p:cNvPicPr>
            <a:picLocks noChangeAspect="1"/>
          </p:cNvPicPr>
          <p:nvPr/>
        </p:nvPicPr>
        <p:blipFill>
          <a:blip r:embed="rId3" cstate="print"/>
          <a:stretch>
            <a:fillRect/>
          </a:stretch>
        </p:blipFill>
        <p:spPr>
          <a:xfrm>
            <a:off x="1219200" y="304800"/>
            <a:ext cx="6705089" cy="3616500"/>
          </a:xfrm>
          <a:prstGeom prst="rect">
            <a:avLst/>
          </a:prstGeom>
        </p:spPr>
      </p:pic>
      <p:sp>
        <p:nvSpPr>
          <p:cNvPr id="3" name="TextBox 2"/>
          <p:cNvSpPr txBox="1"/>
          <p:nvPr/>
        </p:nvSpPr>
        <p:spPr>
          <a:xfrm>
            <a:off x="838200" y="4114800"/>
            <a:ext cx="7772400" cy="1723549"/>
          </a:xfrm>
          <a:prstGeom prst="rect">
            <a:avLst/>
          </a:prstGeom>
          <a:noFill/>
        </p:spPr>
        <p:txBody>
          <a:bodyPr wrap="square" rtlCol="0">
            <a:spAutoFit/>
          </a:bodyPr>
          <a:lstStyle/>
          <a:p>
            <a:pPr>
              <a:spcAft>
                <a:spcPts val="1200"/>
              </a:spcAft>
            </a:pPr>
            <a:r>
              <a:rPr lang="en-US" sz="2400" dirty="0" smtClean="0"/>
              <a:t>Here left-to-right order of legend symbol/data label pairs matches order of the bars (within each Likert category).  </a:t>
            </a:r>
            <a:endParaRPr lang="en-US" sz="2000" dirty="0" smtClean="0">
              <a:solidFill>
                <a:srgbClr val="C00000"/>
              </a:solidFill>
            </a:endParaRPr>
          </a:p>
          <a:p>
            <a:r>
              <a:rPr lang="en-US" sz="2400" dirty="0" smtClean="0">
                <a:solidFill>
                  <a:srgbClr val="C00000"/>
                </a:solidFill>
              </a:rPr>
              <a:t>Use 4 or less categories (variables) in a bar chart. Create multiple charts as needed. </a:t>
            </a:r>
            <a:endParaRPr lang="en-US" sz="2400" dirty="0">
              <a:solidFill>
                <a:srgbClr val="C00000"/>
              </a:solidFill>
            </a:endParaRPr>
          </a:p>
        </p:txBody>
      </p:sp>
      <p:sp>
        <p:nvSpPr>
          <p:cNvPr id="5" name="TextBox 4"/>
          <p:cNvSpPr txBox="1"/>
          <p:nvPr/>
        </p:nvSpPr>
        <p:spPr>
          <a:xfrm>
            <a:off x="457200" y="6324600"/>
            <a:ext cx="7772400" cy="307777"/>
          </a:xfrm>
          <a:prstGeom prst="rect">
            <a:avLst/>
          </a:prstGeom>
          <a:noFill/>
        </p:spPr>
        <p:txBody>
          <a:bodyPr wrap="square" rtlCol="0">
            <a:spAutoFit/>
          </a:bodyPr>
          <a:lstStyle/>
          <a:p>
            <a:r>
              <a:rPr lang="en-US" sz="1400" dirty="0" smtClean="0">
                <a:solidFill>
                  <a:schemeClr val="tx1">
                    <a:lumMod val="65000"/>
                    <a:lumOff val="35000"/>
                  </a:schemeClr>
                </a:solidFill>
              </a:rPr>
              <a:t>Image source:   Highwire Press, </a:t>
            </a:r>
            <a:r>
              <a:rPr lang="en-US" sz="1400" i="1" dirty="0" smtClean="0">
                <a:solidFill>
                  <a:schemeClr val="tx1">
                    <a:lumMod val="65000"/>
                    <a:lumOff val="35000"/>
                  </a:schemeClr>
                </a:solidFill>
              </a:rPr>
              <a:t>2009 Librarian eBook Survey, </a:t>
            </a:r>
            <a:r>
              <a:rPr lang="en-US" sz="1400" dirty="0" smtClean="0">
                <a:solidFill>
                  <a:schemeClr val="tx1">
                    <a:lumMod val="65000"/>
                    <a:lumOff val="35000"/>
                  </a:schemeClr>
                </a:solidFill>
              </a:rPr>
              <a:t>Stanford University, 2010.</a:t>
            </a:r>
            <a:endParaRPr lang="en-US" sz="1400" dirty="0">
              <a:solidFill>
                <a:schemeClr val="tx1">
                  <a:lumMod val="65000"/>
                  <a:lumOff val="35000"/>
                </a:schemeClr>
              </a:solidFill>
            </a:endParaRPr>
          </a:p>
        </p:txBody>
      </p:sp>
      <p:sp>
        <p:nvSpPr>
          <p:cNvPr id="6" name="TextBox 5"/>
          <p:cNvSpPr txBox="1"/>
          <p:nvPr/>
        </p:nvSpPr>
        <p:spPr>
          <a:xfrm>
            <a:off x="8686800" y="6553200"/>
            <a:ext cx="457200" cy="369332"/>
          </a:xfrm>
          <a:prstGeom prst="rect">
            <a:avLst/>
          </a:prstGeom>
          <a:noFill/>
        </p:spPr>
        <p:txBody>
          <a:bodyPr wrap="square" rtlCol="0">
            <a:spAutoFit/>
          </a:bodyPr>
          <a:lstStyle/>
          <a:p>
            <a:r>
              <a:rPr lang="en-US" dirty="0" smtClean="0">
                <a:solidFill>
                  <a:schemeClr val="bg1">
                    <a:lumMod val="65000"/>
                  </a:schemeClr>
                </a:solidFill>
              </a:rPr>
              <a:t>*</a:t>
            </a:r>
            <a:endParaRPr lang="en-US" dirty="0">
              <a:solidFill>
                <a:schemeClr val="bg1">
                  <a:lumMod val="65000"/>
                </a:schemeClr>
              </a:solidFill>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6472907"/>
            <a:ext cx="7391400" cy="307777"/>
          </a:xfrm>
          <a:prstGeom prst="rect">
            <a:avLst/>
          </a:prstGeom>
          <a:noFill/>
        </p:spPr>
        <p:txBody>
          <a:bodyPr wrap="square" rtlCol="0">
            <a:spAutoFit/>
          </a:bodyPr>
          <a:lstStyle/>
          <a:p>
            <a:r>
              <a:rPr lang="en-US" sz="1400" dirty="0" smtClean="0">
                <a:solidFill>
                  <a:schemeClr val="tx1">
                    <a:lumMod val="65000"/>
                    <a:lumOff val="35000"/>
                  </a:schemeClr>
                </a:solidFill>
              </a:rPr>
              <a:t>Image source: </a:t>
            </a:r>
            <a:r>
              <a:rPr lang="en-US" sz="1400" i="1" dirty="0">
                <a:solidFill>
                  <a:schemeClr val="tx1">
                    <a:lumMod val="65000"/>
                    <a:lumOff val="35000"/>
                  </a:schemeClr>
                </a:solidFill>
              </a:rPr>
              <a:t>Book Reading </a:t>
            </a:r>
            <a:r>
              <a:rPr lang="en-US" sz="1400" i="1" dirty="0" smtClean="0">
                <a:solidFill>
                  <a:schemeClr val="tx1">
                    <a:lumMod val="65000"/>
                    <a:lumOff val="35000"/>
                  </a:schemeClr>
                </a:solidFill>
              </a:rPr>
              <a:t>2016, </a:t>
            </a:r>
            <a:r>
              <a:rPr lang="en-US" sz="1400" dirty="0" smtClean="0">
                <a:solidFill>
                  <a:schemeClr val="tx1">
                    <a:lumMod val="65000"/>
                    <a:lumOff val="35000"/>
                  </a:schemeClr>
                </a:solidFill>
              </a:rPr>
              <a:t>Pew </a:t>
            </a:r>
            <a:r>
              <a:rPr lang="en-US" sz="1400" dirty="0">
                <a:solidFill>
                  <a:schemeClr val="tx1">
                    <a:lumMod val="65000"/>
                    <a:lumOff val="35000"/>
                  </a:schemeClr>
                </a:solidFill>
              </a:rPr>
              <a:t>Research Center, September </a:t>
            </a:r>
            <a:r>
              <a:rPr lang="en-US" sz="1400" dirty="0" smtClean="0">
                <a:solidFill>
                  <a:schemeClr val="tx1">
                    <a:lumMod val="65000"/>
                    <a:lumOff val="35000"/>
                  </a:schemeClr>
                </a:solidFill>
              </a:rPr>
              <a:t>2016</a:t>
            </a:r>
            <a:r>
              <a:rPr lang="en-US" sz="1400" dirty="0">
                <a:solidFill>
                  <a:schemeClr val="tx1">
                    <a:lumMod val="65000"/>
                    <a:lumOff val="35000"/>
                  </a:schemeClr>
                </a:solidFill>
              </a:rPr>
              <a:t>.</a:t>
            </a:r>
          </a:p>
        </p:txBody>
      </p:sp>
      <p:sp>
        <p:nvSpPr>
          <p:cNvPr id="7" name="TextBox 6"/>
          <p:cNvSpPr txBox="1"/>
          <p:nvPr/>
        </p:nvSpPr>
        <p:spPr>
          <a:xfrm>
            <a:off x="609600" y="4648200"/>
            <a:ext cx="7437730" cy="1354217"/>
          </a:xfrm>
          <a:prstGeom prst="rect">
            <a:avLst/>
          </a:prstGeom>
          <a:noFill/>
        </p:spPr>
        <p:txBody>
          <a:bodyPr wrap="square" rtlCol="0">
            <a:spAutoFit/>
          </a:bodyPr>
          <a:lstStyle/>
          <a:p>
            <a:pPr lvl="1">
              <a:spcAft>
                <a:spcPts val="1200"/>
              </a:spcAft>
            </a:pPr>
            <a:r>
              <a:rPr lang="en-US" sz="2400" dirty="0" smtClean="0"/>
              <a:t>Titles are becoming more narrational, user-friendly.</a:t>
            </a:r>
          </a:p>
          <a:p>
            <a:pPr lvl="1">
              <a:spcAft>
                <a:spcPts val="1200"/>
              </a:spcAft>
            </a:pPr>
            <a:r>
              <a:rPr lang="en-US" sz="2400" dirty="0" smtClean="0">
                <a:solidFill>
                  <a:srgbClr val="C00000"/>
                </a:solidFill>
              </a:rPr>
              <a:t>Don’t compromise clarity</a:t>
            </a:r>
            <a:r>
              <a:rPr lang="en-US" sz="2400" dirty="0">
                <a:solidFill>
                  <a:srgbClr val="C00000"/>
                </a:solidFill>
              </a:rPr>
              <a:t>, readability, accuracy, or </a:t>
            </a:r>
            <a:r>
              <a:rPr lang="en-US" sz="2400" dirty="0" smtClean="0">
                <a:solidFill>
                  <a:srgbClr val="C00000"/>
                </a:solidFill>
              </a:rPr>
              <a:t>truthfulness to make a point or engage readers.</a:t>
            </a:r>
            <a:endParaRPr lang="en-US" sz="2400" dirty="0">
              <a:solidFill>
                <a:srgbClr val="C00000"/>
              </a:solidFill>
            </a:endParaRPr>
          </a:p>
        </p:txBody>
      </p:sp>
      <p:sp>
        <p:nvSpPr>
          <p:cNvPr id="8" name="TextBox 7"/>
          <p:cNvSpPr txBox="1"/>
          <p:nvPr/>
        </p:nvSpPr>
        <p:spPr>
          <a:xfrm>
            <a:off x="931673" y="495382"/>
            <a:ext cx="3396792" cy="1815882"/>
          </a:xfrm>
          <a:prstGeom prst="rect">
            <a:avLst/>
          </a:prstGeom>
          <a:noFill/>
        </p:spPr>
        <p:txBody>
          <a:bodyPr wrap="square" rtlCol="0">
            <a:spAutoFit/>
          </a:bodyPr>
          <a:lstStyle/>
          <a:p>
            <a:r>
              <a:rPr lang="en-US" sz="2800" dirty="0" smtClean="0"/>
              <a:t>New </a:t>
            </a:r>
            <a:r>
              <a:rPr lang="en-US" sz="2800" dirty="0"/>
              <a:t>t</a:t>
            </a:r>
            <a:r>
              <a:rPr lang="en-US" sz="2800" dirty="0" smtClean="0"/>
              <a:t>rends: </a:t>
            </a:r>
          </a:p>
          <a:p>
            <a:r>
              <a:rPr lang="en-US" sz="2800" dirty="0" smtClean="0"/>
              <a:t>Less formality, summarizing main conclusion(s) in title. </a:t>
            </a:r>
            <a:endParaRPr lang="en-US" sz="2800" dirty="0">
              <a:solidFill>
                <a:schemeClr val="tx1">
                  <a:lumMod val="50000"/>
                  <a:lumOff val="50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457200"/>
            <a:ext cx="3780130" cy="3708128"/>
          </a:xfrm>
          <a:prstGeom prst="rect">
            <a:avLst/>
          </a:prstGeom>
        </p:spPr>
      </p:pic>
      <p:sp>
        <p:nvSpPr>
          <p:cNvPr id="9" name="TextBox 8"/>
          <p:cNvSpPr txBox="1"/>
          <p:nvPr/>
        </p:nvSpPr>
        <p:spPr>
          <a:xfrm>
            <a:off x="8686800" y="6553200"/>
            <a:ext cx="457200" cy="369332"/>
          </a:xfrm>
          <a:prstGeom prst="rect">
            <a:avLst/>
          </a:prstGeom>
          <a:noFill/>
        </p:spPr>
        <p:txBody>
          <a:bodyPr wrap="square" rtlCol="0">
            <a:spAutoFit/>
          </a:bodyPr>
          <a:lstStyle/>
          <a:p>
            <a:r>
              <a:rPr lang="en-US" dirty="0" smtClean="0">
                <a:solidFill>
                  <a:schemeClr val="bg1">
                    <a:lumMod val="65000"/>
                  </a:schemeClr>
                </a:solidFill>
              </a:rPr>
              <a:t>*</a:t>
            </a:r>
            <a:endParaRPr lang="en-US" dirty="0">
              <a:solidFill>
                <a:schemeClr val="bg1">
                  <a:lumMod val="65000"/>
                </a:schemeClr>
              </a:solidFill>
            </a:endParaRPr>
          </a:p>
        </p:txBody>
      </p:sp>
    </p:spTree>
    <p:extLst>
      <p:ext uri="{BB962C8B-B14F-4D97-AF65-F5344CB8AC3E}">
        <p14:creationId xmlns:p14="http://schemas.microsoft.com/office/powerpoint/2010/main" val="3809908315"/>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431" y="396735"/>
            <a:ext cx="4869337" cy="3733800"/>
          </a:xfrm>
          <a:prstGeom prst="rect">
            <a:avLst/>
          </a:prstGeom>
        </p:spPr>
      </p:pic>
      <p:sp>
        <p:nvSpPr>
          <p:cNvPr id="6" name="TextBox 5"/>
          <p:cNvSpPr txBox="1"/>
          <p:nvPr/>
        </p:nvSpPr>
        <p:spPr>
          <a:xfrm>
            <a:off x="457200" y="6472907"/>
            <a:ext cx="7391400" cy="307777"/>
          </a:xfrm>
          <a:prstGeom prst="rect">
            <a:avLst/>
          </a:prstGeom>
          <a:noFill/>
        </p:spPr>
        <p:txBody>
          <a:bodyPr wrap="square" rtlCol="0">
            <a:spAutoFit/>
          </a:bodyPr>
          <a:lstStyle/>
          <a:p>
            <a:r>
              <a:rPr lang="en-US" sz="1400" dirty="0" smtClean="0">
                <a:solidFill>
                  <a:schemeClr val="tx1">
                    <a:lumMod val="65000"/>
                    <a:lumOff val="35000"/>
                  </a:schemeClr>
                </a:solidFill>
              </a:rPr>
              <a:t>Image source: </a:t>
            </a:r>
            <a:r>
              <a:rPr lang="en-US" sz="1400" i="1" dirty="0" smtClean="0">
                <a:solidFill>
                  <a:schemeClr val="tx1">
                    <a:lumMod val="65000"/>
                    <a:lumOff val="35000"/>
                  </a:schemeClr>
                </a:solidFill>
              </a:rPr>
              <a:t>Still Struggling: The State of Working Ohio 2016</a:t>
            </a:r>
            <a:r>
              <a:rPr lang="en-US" sz="1400" dirty="0" smtClean="0">
                <a:solidFill>
                  <a:schemeClr val="tx1">
                    <a:lumMod val="65000"/>
                    <a:lumOff val="35000"/>
                  </a:schemeClr>
                </a:solidFill>
              </a:rPr>
              <a:t>, Policy </a:t>
            </a:r>
            <a:r>
              <a:rPr lang="en-US" sz="1400" dirty="0">
                <a:solidFill>
                  <a:schemeClr val="tx1">
                    <a:lumMod val="65000"/>
                    <a:lumOff val="35000"/>
                  </a:schemeClr>
                </a:solidFill>
              </a:rPr>
              <a:t>Matters </a:t>
            </a:r>
            <a:r>
              <a:rPr lang="en-US" sz="1400" dirty="0" smtClean="0">
                <a:solidFill>
                  <a:schemeClr val="tx1">
                    <a:lumMod val="65000"/>
                    <a:lumOff val="35000"/>
                  </a:schemeClr>
                </a:solidFill>
              </a:rPr>
              <a:t>Ohio.</a:t>
            </a:r>
            <a:endParaRPr lang="en-US" sz="1400" dirty="0">
              <a:solidFill>
                <a:schemeClr val="tx1">
                  <a:lumMod val="65000"/>
                  <a:lumOff val="35000"/>
                </a:schemeClr>
              </a:solidFill>
            </a:endParaRPr>
          </a:p>
        </p:txBody>
      </p:sp>
      <p:sp>
        <p:nvSpPr>
          <p:cNvPr id="7" name="TextBox 6"/>
          <p:cNvSpPr txBox="1"/>
          <p:nvPr/>
        </p:nvSpPr>
        <p:spPr>
          <a:xfrm>
            <a:off x="1219200" y="4377846"/>
            <a:ext cx="6781800" cy="1600438"/>
          </a:xfrm>
          <a:prstGeom prst="rect">
            <a:avLst/>
          </a:prstGeom>
          <a:noFill/>
        </p:spPr>
        <p:txBody>
          <a:bodyPr wrap="square" rtlCol="0">
            <a:spAutoFit/>
          </a:bodyPr>
          <a:lstStyle/>
          <a:p>
            <a:pPr>
              <a:spcAft>
                <a:spcPts val="1200"/>
              </a:spcAft>
            </a:pPr>
            <a:r>
              <a:rPr lang="en-US" sz="2400" dirty="0" smtClean="0">
                <a:solidFill>
                  <a:srgbClr val="C00000"/>
                </a:solidFill>
              </a:rPr>
              <a:t>Conclusions in chart titles should be clear, accurate, complete, and relevant. </a:t>
            </a:r>
          </a:p>
          <a:p>
            <a:r>
              <a:rPr lang="en-US" sz="2000" dirty="0" smtClean="0">
                <a:solidFill>
                  <a:schemeClr val="tx1">
                    <a:lumMod val="50000"/>
                    <a:lumOff val="50000"/>
                  </a:schemeClr>
                </a:solidFill>
              </a:rPr>
              <a:t>Title in this chart misses the key point, wages among non-college educated, especially the 40% decline for HS dropouts.</a:t>
            </a:r>
            <a:endParaRPr lang="en-US" sz="2000" dirty="0">
              <a:solidFill>
                <a:schemeClr val="tx1">
                  <a:lumMod val="50000"/>
                  <a:lumOff val="50000"/>
                </a:schemeClr>
              </a:solidFill>
            </a:endParaRPr>
          </a:p>
        </p:txBody>
      </p:sp>
      <p:sp>
        <p:nvSpPr>
          <p:cNvPr id="8" name="TextBox 7"/>
          <p:cNvSpPr txBox="1"/>
          <p:nvPr/>
        </p:nvSpPr>
        <p:spPr>
          <a:xfrm>
            <a:off x="8686800" y="6553200"/>
            <a:ext cx="457200" cy="369332"/>
          </a:xfrm>
          <a:prstGeom prst="rect">
            <a:avLst/>
          </a:prstGeom>
          <a:noFill/>
        </p:spPr>
        <p:txBody>
          <a:bodyPr wrap="square" rtlCol="0">
            <a:spAutoFit/>
          </a:bodyPr>
          <a:lstStyle/>
          <a:p>
            <a:r>
              <a:rPr lang="en-US" dirty="0" smtClean="0">
                <a:solidFill>
                  <a:schemeClr val="bg1">
                    <a:lumMod val="65000"/>
                  </a:schemeClr>
                </a:solidFill>
              </a:rPr>
              <a:t>*</a:t>
            </a:r>
            <a:endParaRPr lang="en-US" dirty="0">
              <a:solidFill>
                <a:schemeClr val="bg1">
                  <a:lumMod val="65000"/>
                </a:schemeClr>
              </a:solidFill>
            </a:endParaRPr>
          </a:p>
        </p:txBody>
      </p:sp>
    </p:spTree>
    <p:extLst>
      <p:ext uri="{BB962C8B-B14F-4D97-AF65-F5344CB8AC3E}">
        <p14:creationId xmlns:p14="http://schemas.microsoft.com/office/powerpoint/2010/main" val="1241540279"/>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90600" y="4191000"/>
            <a:ext cx="6781800" cy="1631216"/>
          </a:xfrm>
          <a:prstGeom prst="rect">
            <a:avLst/>
          </a:prstGeom>
          <a:noFill/>
        </p:spPr>
        <p:txBody>
          <a:bodyPr wrap="square" rtlCol="0">
            <a:spAutoFit/>
          </a:bodyPr>
          <a:lstStyle/>
          <a:p>
            <a:pPr lvl="1">
              <a:spcAft>
                <a:spcPts val="1200"/>
              </a:spcAft>
            </a:pPr>
            <a:r>
              <a:rPr lang="en-US" sz="2400" dirty="0" smtClean="0">
                <a:solidFill>
                  <a:srgbClr val="C00000"/>
                </a:solidFill>
              </a:rPr>
              <a:t>Use consistent data label values. </a:t>
            </a:r>
          </a:p>
          <a:p>
            <a:pPr lvl="1">
              <a:spcAft>
                <a:spcPts val="1200"/>
              </a:spcAft>
            </a:pPr>
            <a:r>
              <a:rPr lang="en-US" sz="2200" dirty="0" smtClean="0">
                <a:solidFill>
                  <a:schemeClr val="tx1">
                    <a:lumMod val="65000"/>
                    <a:lumOff val="35000"/>
                  </a:schemeClr>
                </a:solidFill>
              </a:rPr>
              <a:t>Data units (%) indicated in small font in chart sub-title. Chart has no vertical axis. Why, then, label data values ambiguously? </a:t>
            </a:r>
            <a:endParaRPr lang="en-US" sz="2200" dirty="0">
              <a:solidFill>
                <a:schemeClr val="tx1">
                  <a:lumMod val="65000"/>
                  <a:lumOff val="3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457200"/>
            <a:ext cx="3995737" cy="3596797"/>
          </a:xfrm>
          <a:prstGeom prst="rect">
            <a:avLst/>
          </a:prstGeom>
        </p:spPr>
      </p:pic>
      <p:sp>
        <p:nvSpPr>
          <p:cNvPr id="8" name="TextBox 7"/>
          <p:cNvSpPr txBox="1"/>
          <p:nvPr/>
        </p:nvSpPr>
        <p:spPr>
          <a:xfrm>
            <a:off x="533400" y="6413761"/>
            <a:ext cx="7391400" cy="307777"/>
          </a:xfrm>
          <a:prstGeom prst="rect">
            <a:avLst/>
          </a:prstGeom>
          <a:noFill/>
        </p:spPr>
        <p:txBody>
          <a:bodyPr wrap="square" rtlCol="0">
            <a:spAutoFit/>
          </a:bodyPr>
          <a:lstStyle/>
          <a:p>
            <a:r>
              <a:rPr lang="en-US" sz="1400" dirty="0" smtClean="0">
                <a:solidFill>
                  <a:schemeClr val="tx1">
                    <a:lumMod val="65000"/>
                    <a:lumOff val="35000"/>
                  </a:schemeClr>
                </a:solidFill>
              </a:rPr>
              <a:t>Image source: </a:t>
            </a:r>
            <a:r>
              <a:rPr lang="en-US" sz="1400" i="1" dirty="0">
                <a:solidFill>
                  <a:schemeClr val="tx1">
                    <a:lumMod val="65000"/>
                    <a:lumOff val="35000"/>
                  </a:schemeClr>
                </a:solidFill>
              </a:rPr>
              <a:t>Book Reading </a:t>
            </a:r>
            <a:r>
              <a:rPr lang="en-US" sz="1400" i="1" dirty="0" smtClean="0">
                <a:solidFill>
                  <a:schemeClr val="tx1">
                    <a:lumMod val="65000"/>
                    <a:lumOff val="35000"/>
                  </a:schemeClr>
                </a:solidFill>
              </a:rPr>
              <a:t>2016, </a:t>
            </a:r>
            <a:r>
              <a:rPr lang="en-US" sz="1400" dirty="0" smtClean="0">
                <a:solidFill>
                  <a:schemeClr val="tx1">
                    <a:lumMod val="65000"/>
                    <a:lumOff val="35000"/>
                  </a:schemeClr>
                </a:solidFill>
              </a:rPr>
              <a:t>Pew </a:t>
            </a:r>
            <a:r>
              <a:rPr lang="en-US" sz="1400" dirty="0">
                <a:solidFill>
                  <a:schemeClr val="tx1">
                    <a:lumMod val="65000"/>
                    <a:lumOff val="35000"/>
                  </a:schemeClr>
                </a:solidFill>
              </a:rPr>
              <a:t>Research Center, September </a:t>
            </a:r>
            <a:r>
              <a:rPr lang="en-US" sz="1400" dirty="0" smtClean="0">
                <a:solidFill>
                  <a:schemeClr val="tx1">
                    <a:lumMod val="65000"/>
                    <a:lumOff val="35000"/>
                  </a:schemeClr>
                </a:solidFill>
              </a:rPr>
              <a:t>2016</a:t>
            </a:r>
            <a:r>
              <a:rPr lang="en-US" sz="1400" dirty="0">
                <a:solidFill>
                  <a:schemeClr val="tx1">
                    <a:lumMod val="65000"/>
                    <a:lumOff val="35000"/>
                  </a:schemeClr>
                </a:solidFill>
              </a:rPr>
              <a:t>.</a:t>
            </a:r>
          </a:p>
        </p:txBody>
      </p:sp>
      <p:sp>
        <p:nvSpPr>
          <p:cNvPr id="5" name="TextBox 4"/>
          <p:cNvSpPr txBox="1"/>
          <p:nvPr/>
        </p:nvSpPr>
        <p:spPr>
          <a:xfrm>
            <a:off x="8686800" y="6553200"/>
            <a:ext cx="457200" cy="369332"/>
          </a:xfrm>
          <a:prstGeom prst="rect">
            <a:avLst/>
          </a:prstGeom>
          <a:noFill/>
        </p:spPr>
        <p:txBody>
          <a:bodyPr wrap="square" rtlCol="0">
            <a:spAutoFit/>
          </a:bodyPr>
          <a:lstStyle/>
          <a:p>
            <a:r>
              <a:rPr lang="en-US" dirty="0" smtClean="0">
                <a:solidFill>
                  <a:schemeClr val="bg1">
                    <a:lumMod val="65000"/>
                  </a:schemeClr>
                </a:solidFill>
              </a:rPr>
              <a:t>*</a:t>
            </a:r>
            <a:endParaRPr lang="en-US" dirty="0">
              <a:solidFill>
                <a:schemeClr val="bg1">
                  <a:lumMod val="65000"/>
                </a:schemeClr>
              </a:solidFill>
            </a:endParaRPr>
          </a:p>
        </p:txBody>
      </p:sp>
    </p:spTree>
    <p:extLst>
      <p:ext uri="{BB962C8B-B14F-4D97-AF65-F5344CB8AC3E}">
        <p14:creationId xmlns:p14="http://schemas.microsoft.com/office/powerpoint/2010/main" val="3501086883"/>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533400"/>
            <a:ext cx="8229600" cy="762000"/>
          </a:xfrm>
          <a:prstGeom prst="rect">
            <a:avLst/>
          </a:prstGeom>
        </p:spPr>
        <p:txBody>
          <a:bodyP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j-lt"/>
                <a:ea typeface="+mj-ea"/>
                <a:cs typeface="+mj-cs"/>
              </a:rPr>
              <a:t>Other Data </a:t>
            </a:r>
            <a:r>
              <a:rPr kumimoji="0" lang="en-US" sz="3200" b="0" i="0" u="none" strike="noStrike" kern="1200" cap="none" spc="0" normalizeH="0" noProof="0" dirty="0" smtClean="0">
                <a:ln>
                  <a:noFill/>
                </a:ln>
                <a:solidFill>
                  <a:schemeClr val="tx1">
                    <a:lumMod val="75000"/>
                    <a:lumOff val="25000"/>
                  </a:schemeClr>
                </a:solidFill>
                <a:effectLst/>
                <a:uLnTx/>
                <a:uFillTx/>
                <a:latin typeface="+mj-lt"/>
                <a:ea typeface="+mj-ea"/>
                <a:cs typeface="+mj-cs"/>
              </a:rPr>
              <a:t>Graphics Design </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j-lt"/>
                <a:ea typeface="+mj-ea"/>
                <a:cs typeface="+mj-cs"/>
              </a:rPr>
              <a:t>Topics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dirty="0" smtClean="0">
                <a:solidFill>
                  <a:schemeClr val="tx1">
                    <a:lumMod val="65000"/>
                    <a:lumOff val="35000"/>
                  </a:schemeClr>
                </a:solidFill>
                <a:latin typeface="+mj-lt"/>
                <a:ea typeface="+mj-ea"/>
                <a:cs typeface="+mj-cs"/>
              </a:rPr>
              <a:t>(which we don’t have time to cover in this session)</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j-lt"/>
                <a:ea typeface="+mj-ea"/>
                <a:cs typeface="+mj-cs"/>
              </a:rPr>
              <a:t> </a:t>
            </a:r>
            <a:endParaRPr kumimoji="0" lang="en-US" sz="3200" b="0" i="0" u="none" strike="noStrike" kern="1200" cap="none" spc="0" normalizeH="0" baseline="0" noProof="0" dirty="0">
              <a:ln>
                <a:noFill/>
              </a:ln>
              <a:solidFill>
                <a:schemeClr val="tx1">
                  <a:lumMod val="75000"/>
                  <a:lumOff val="25000"/>
                </a:schemeClr>
              </a:solidFill>
              <a:effectLst/>
              <a:uLnTx/>
              <a:uFillTx/>
              <a:latin typeface="+mj-lt"/>
              <a:ea typeface="+mj-ea"/>
              <a:cs typeface="+mj-cs"/>
            </a:endParaRPr>
          </a:p>
        </p:txBody>
      </p:sp>
      <p:graphicFrame>
        <p:nvGraphicFramePr>
          <p:cNvPr id="4" name="Table 3"/>
          <p:cNvGraphicFramePr>
            <a:graphicFrameLocks noGrp="1"/>
          </p:cNvGraphicFramePr>
          <p:nvPr>
            <p:extLst>
              <p:ext uri="{D42A27DB-BD31-4B8C-83A1-F6EECF244321}">
                <p14:modId xmlns:p14="http://schemas.microsoft.com/office/powerpoint/2010/main" val="61970448"/>
              </p:ext>
            </p:extLst>
          </p:nvPr>
        </p:nvGraphicFramePr>
        <p:xfrm>
          <a:off x="1524000" y="1752600"/>
          <a:ext cx="6096000" cy="292608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sz="2800" b="0" dirty="0" smtClean="0">
                          <a:solidFill>
                            <a:schemeClr val="tx1">
                              <a:lumMod val="75000"/>
                              <a:lumOff val="25000"/>
                            </a:schemeClr>
                          </a:solidFill>
                        </a:rPr>
                        <a:t>Line</a:t>
                      </a:r>
                      <a:r>
                        <a:rPr lang="en-US" sz="2800" b="0" baseline="0" dirty="0" smtClean="0">
                          <a:solidFill>
                            <a:schemeClr val="tx1">
                              <a:lumMod val="75000"/>
                              <a:lumOff val="25000"/>
                            </a:schemeClr>
                          </a:solidFill>
                        </a:rPr>
                        <a:t> charts</a:t>
                      </a:r>
                      <a:endParaRPr lang="en-US" sz="2800" b="0" dirty="0">
                        <a:solidFill>
                          <a:schemeClr val="tx1">
                            <a:lumMod val="75000"/>
                            <a:lumOff val="25000"/>
                          </a:schemeClr>
                        </a:solidFill>
                      </a:endParaRPr>
                    </a:p>
                  </a:txBody>
                  <a:tcPr>
                    <a:noFill/>
                  </a:tcPr>
                </a:tc>
                <a:tc>
                  <a:txBody>
                    <a:bodyPr/>
                    <a:lstStyle/>
                    <a:p>
                      <a:r>
                        <a:rPr lang="en-US" sz="2800" b="0" dirty="0" smtClean="0">
                          <a:solidFill>
                            <a:schemeClr val="tx1">
                              <a:lumMod val="75000"/>
                              <a:lumOff val="25000"/>
                            </a:schemeClr>
                          </a:solidFill>
                        </a:rPr>
                        <a:t>Dual-axes</a:t>
                      </a:r>
                      <a:r>
                        <a:rPr lang="en-US" sz="2800" b="0" baseline="0" dirty="0" smtClean="0">
                          <a:solidFill>
                            <a:schemeClr val="tx1">
                              <a:lumMod val="75000"/>
                              <a:lumOff val="25000"/>
                            </a:schemeClr>
                          </a:solidFill>
                        </a:rPr>
                        <a:t> graphs</a:t>
                      </a:r>
                      <a:endParaRPr lang="en-US" sz="2800" b="0" dirty="0">
                        <a:solidFill>
                          <a:schemeClr val="tx1">
                            <a:lumMod val="75000"/>
                            <a:lumOff val="25000"/>
                          </a:schemeClr>
                        </a:solidFill>
                      </a:endParaRPr>
                    </a:p>
                  </a:txBody>
                  <a:tcPr>
                    <a:noFill/>
                  </a:tcPr>
                </a:tc>
              </a:tr>
              <a:tr h="370840">
                <a:tc>
                  <a:txBody>
                    <a:bodyPr/>
                    <a:lstStyle/>
                    <a:p>
                      <a:r>
                        <a:rPr lang="en-US" sz="2800" dirty="0" smtClean="0">
                          <a:solidFill>
                            <a:schemeClr val="tx1">
                              <a:lumMod val="75000"/>
                              <a:lumOff val="25000"/>
                            </a:schemeClr>
                          </a:solidFill>
                        </a:rPr>
                        <a:t>Bar charts</a:t>
                      </a:r>
                      <a:endParaRPr lang="en-US" sz="2800" dirty="0">
                        <a:solidFill>
                          <a:schemeClr val="tx1">
                            <a:lumMod val="75000"/>
                            <a:lumOff val="25000"/>
                          </a:schemeClr>
                        </a:solidFill>
                      </a:endParaRPr>
                    </a:p>
                  </a:txBody>
                  <a:tcPr>
                    <a:noFill/>
                  </a:tcPr>
                </a:tc>
                <a:tc>
                  <a:txBody>
                    <a:bodyPr/>
                    <a:lstStyle/>
                    <a:p>
                      <a:r>
                        <a:rPr lang="en-US" sz="2800" dirty="0" smtClean="0">
                          <a:solidFill>
                            <a:schemeClr val="tx1">
                              <a:lumMod val="75000"/>
                              <a:lumOff val="25000"/>
                            </a:schemeClr>
                          </a:solidFill>
                        </a:rPr>
                        <a:t>Re-expressing (transforming)</a:t>
                      </a:r>
                      <a:r>
                        <a:rPr lang="en-US" sz="2800" baseline="0" dirty="0" smtClean="0">
                          <a:solidFill>
                            <a:schemeClr val="tx1">
                              <a:lumMod val="75000"/>
                              <a:lumOff val="25000"/>
                            </a:schemeClr>
                          </a:solidFill>
                        </a:rPr>
                        <a:t> data</a:t>
                      </a:r>
                      <a:endParaRPr lang="en-US" sz="2800" dirty="0">
                        <a:solidFill>
                          <a:schemeClr val="tx1">
                            <a:lumMod val="75000"/>
                            <a:lumOff val="25000"/>
                          </a:schemeClr>
                        </a:solidFill>
                      </a:endParaRPr>
                    </a:p>
                  </a:txBody>
                  <a:tcPr>
                    <a:noFill/>
                  </a:tcPr>
                </a:tc>
              </a:tr>
              <a:tr h="370840">
                <a:tc>
                  <a:txBody>
                    <a:bodyPr/>
                    <a:lstStyle/>
                    <a:p>
                      <a:r>
                        <a:rPr lang="en-US" sz="2800" dirty="0" smtClean="0">
                          <a:solidFill>
                            <a:schemeClr val="tx1">
                              <a:lumMod val="75000"/>
                              <a:lumOff val="25000"/>
                            </a:schemeClr>
                          </a:solidFill>
                        </a:rPr>
                        <a:t>Scatter plots</a:t>
                      </a:r>
                      <a:endParaRPr lang="en-US" sz="2800" dirty="0">
                        <a:solidFill>
                          <a:schemeClr val="tx1">
                            <a:lumMod val="75000"/>
                            <a:lumOff val="25000"/>
                          </a:schemeClr>
                        </a:solidFill>
                      </a:endParaRPr>
                    </a:p>
                  </a:txBody>
                  <a:tcPr>
                    <a:noFill/>
                  </a:tcPr>
                </a:tc>
                <a:tc>
                  <a:txBody>
                    <a:bodyPr/>
                    <a:lstStyle/>
                    <a:p>
                      <a:r>
                        <a:rPr lang="en-US" sz="2800" dirty="0" smtClean="0">
                          <a:solidFill>
                            <a:schemeClr val="tx1">
                              <a:lumMod val="75000"/>
                              <a:lumOff val="25000"/>
                            </a:schemeClr>
                          </a:solidFill>
                        </a:rPr>
                        <a:t>Histograms, box-and-whisker plots</a:t>
                      </a:r>
                      <a:endParaRPr lang="en-US" sz="2800" dirty="0">
                        <a:solidFill>
                          <a:schemeClr val="tx1">
                            <a:lumMod val="75000"/>
                            <a:lumOff val="25000"/>
                          </a:schemeClr>
                        </a:solidFill>
                      </a:endParaRPr>
                    </a:p>
                  </a:txBody>
                  <a:tcPr>
                    <a:noFill/>
                  </a:tcPr>
                </a:tc>
              </a:tr>
              <a:tr h="370840">
                <a:tc>
                  <a:txBody>
                    <a:bodyPr/>
                    <a:lstStyle/>
                    <a:p>
                      <a:r>
                        <a:rPr lang="en-US" sz="2800" dirty="0" smtClean="0">
                          <a:solidFill>
                            <a:schemeClr val="tx1">
                              <a:lumMod val="75000"/>
                              <a:lumOff val="25000"/>
                            </a:schemeClr>
                          </a:solidFill>
                        </a:rPr>
                        <a:t>Use</a:t>
                      </a:r>
                      <a:r>
                        <a:rPr lang="en-US" sz="2800" baseline="0" dirty="0" smtClean="0">
                          <a:solidFill>
                            <a:schemeClr val="tx1">
                              <a:lumMod val="75000"/>
                              <a:lumOff val="25000"/>
                            </a:schemeClr>
                          </a:solidFill>
                        </a:rPr>
                        <a:t> of Color</a:t>
                      </a:r>
                      <a:endParaRPr lang="en-US" sz="2800" dirty="0">
                        <a:solidFill>
                          <a:schemeClr val="tx1">
                            <a:lumMod val="75000"/>
                            <a:lumOff val="25000"/>
                          </a:schemeClr>
                        </a:solidFill>
                      </a:endParaRPr>
                    </a:p>
                  </a:txBody>
                  <a:tcPr>
                    <a:noFill/>
                  </a:tcPr>
                </a:tc>
                <a:tc>
                  <a:txBody>
                    <a:bodyPr/>
                    <a:lstStyle/>
                    <a:p>
                      <a:r>
                        <a:rPr lang="en-US" sz="2800" dirty="0" smtClean="0">
                          <a:solidFill>
                            <a:schemeClr val="tx1">
                              <a:lumMod val="75000"/>
                              <a:lumOff val="25000"/>
                            </a:schemeClr>
                          </a:solidFill>
                        </a:rPr>
                        <a:t>Geographic maps</a:t>
                      </a:r>
                      <a:endParaRPr lang="en-US" sz="2800" dirty="0">
                        <a:solidFill>
                          <a:schemeClr val="tx1">
                            <a:lumMod val="75000"/>
                            <a:lumOff val="25000"/>
                          </a:schemeClr>
                        </a:solidFill>
                      </a:endParaRPr>
                    </a:p>
                  </a:txBody>
                  <a:tcPr>
                    <a:noFill/>
                  </a:tcPr>
                </a:tc>
              </a:tr>
            </a:tbl>
          </a:graphicData>
        </a:graphic>
      </p:graphicFrame>
      <p:sp>
        <p:nvSpPr>
          <p:cNvPr id="5" name="TextBox 4"/>
          <p:cNvSpPr txBox="1"/>
          <p:nvPr/>
        </p:nvSpPr>
        <p:spPr>
          <a:xfrm>
            <a:off x="8686800" y="6553200"/>
            <a:ext cx="457200" cy="369332"/>
          </a:xfrm>
          <a:prstGeom prst="rect">
            <a:avLst/>
          </a:prstGeom>
          <a:noFill/>
        </p:spPr>
        <p:txBody>
          <a:bodyPr wrap="square" rtlCol="0">
            <a:spAutoFit/>
          </a:bodyPr>
          <a:lstStyle/>
          <a:p>
            <a:r>
              <a:rPr lang="en-US" dirty="0" smtClean="0">
                <a:solidFill>
                  <a:schemeClr val="bg1">
                    <a:lumMod val="65000"/>
                  </a:schemeClr>
                </a:solidFill>
              </a:rPr>
              <a:t>*</a:t>
            </a:r>
            <a:endParaRPr lang="en-US" dirty="0">
              <a:solidFill>
                <a:schemeClr val="bg1">
                  <a:lumMod val="65000"/>
                </a:schemeClr>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r>
              <a:rPr lang="en-US" sz="3600" dirty="0" smtClean="0"/>
              <a:t>Why Graphical Data Presentation / </a:t>
            </a:r>
            <a:br>
              <a:rPr lang="en-US" sz="3600" dirty="0" smtClean="0"/>
            </a:br>
            <a:r>
              <a:rPr lang="en-US" sz="3600" dirty="0" smtClean="0"/>
              <a:t>Data Visualization?</a:t>
            </a:r>
            <a:endParaRPr lang="en-US" sz="3600" dirty="0"/>
          </a:p>
        </p:txBody>
      </p:sp>
      <p:sp>
        <p:nvSpPr>
          <p:cNvPr id="3" name="Content Placeholder 2"/>
          <p:cNvSpPr>
            <a:spLocks noGrp="1"/>
          </p:cNvSpPr>
          <p:nvPr>
            <p:ph idx="1"/>
          </p:nvPr>
        </p:nvSpPr>
        <p:spPr>
          <a:xfrm>
            <a:off x="1219200" y="2133600"/>
            <a:ext cx="7010400" cy="4525963"/>
          </a:xfrm>
        </p:spPr>
        <p:txBody>
          <a:bodyPr>
            <a:normAutofit/>
          </a:bodyPr>
          <a:lstStyle/>
          <a:p>
            <a:pPr>
              <a:spcAft>
                <a:spcPts val="1200"/>
              </a:spcAft>
              <a:buNone/>
            </a:pPr>
            <a:r>
              <a:rPr lang="en-US" dirty="0" smtClean="0"/>
              <a:t>Visual perception is more immediate than sequential scan of numbers and letters</a:t>
            </a:r>
          </a:p>
          <a:p>
            <a:pPr>
              <a:buNone/>
            </a:pPr>
            <a:r>
              <a:rPr lang="en-US" dirty="0" smtClean="0"/>
              <a:t>Leads from the specific and literal to the general and abstract (which is what we are most often interested in)</a:t>
            </a:r>
          </a:p>
          <a:p>
            <a:pPr>
              <a:buNone/>
            </a:pPr>
            <a:endParaRPr lang="en-US" sz="1200" dirty="0" smtClean="0"/>
          </a:p>
          <a:p>
            <a:pPr>
              <a:buNone/>
            </a:pPr>
            <a:endParaRPr lang="en-US" dirty="0"/>
          </a:p>
        </p:txBody>
      </p:sp>
      <p:sp>
        <p:nvSpPr>
          <p:cNvPr id="4" name="TextBox 3"/>
          <p:cNvSpPr txBox="1"/>
          <p:nvPr/>
        </p:nvSpPr>
        <p:spPr>
          <a:xfrm>
            <a:off x="8686800" y="6553200"/>
            <a:ext cx="457200" cy="369332"/>
          </a:xfrm>
          <a:prstGeom prst="rect">
            <a:avLst/>
          </a:prstGeom>
          <a:noFill/>
        </p:spPr>
        <p:txBody>
          <a:bodyPr wrap="square" rtlCol="0">
            <a:spAutoFit/>
          </a:bodyPr>
          <a:lstStyle/>
          <a:p>
            <a:r>
              <a:rPr lang="en-US" dirty="0" smtClean="0">
                <a:solidFill>
                  <a:schemeClr val="bg1">
                    <a:lumMod val="65000"/>
                  </a:schemeClr>
                </a:solidFill>
              </a:rPr>
              <a:t>*</a:t>
            </a:r>
            <a:endParaRPr lang="en-US" dirty="0">
              <a:solidFill>
                <a:schemeClr val="bg1">
                  <a:lumMod val="65000"/>
                </a:schemeClr>
              </a:solidFill>
            </a:endParaRPr>
          </a:p>
        </p:txBody>
      </p:sp>
    </p:spTree>
  </p:cSld>
  <p:clrMapOvr>
    <a:masterClrMapping/>
  </p:clrMapOvr>
  <p:transition advTm="59147"/>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609600"/>
          </a:xfrm>
        </p:spPr>
        <p:txBody>
          <a:bodyPr>
            <a:normAutofit/>
          </a:bodyPr>
          <a:lstStyle/>
          <a:p>
            <a:r>
              <a:rPr lang="en-US" sz="3200" dirty="0" smtClean="0"/>
              <a:t>Which Chart Formats To Use</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1551210757"/>
              </p:ext>
            </p:extLst>
          </p:nvPr>
        </p:nvGraphicFramePr>
        <p:xfrm>
          <a:off x="1447800" y="1371600"/>
          <a:ext cx="6096000" cy="4328160"/>
        </p:xfrm>
        <a:graphic>
          <a:graphicData uri="http://schemas.openxmlformats.org/drawingml/2006/table">
            <a:tbl>
              <a:tblPr firstRow="1" bandRow="1">
                <a:tableStyleId>{5C22544A-7EE6-4342-B048-85BDC9FD1C3A}</a:tableStyleId>
              </a:tblPr>
              <a:tblGrid>
                <a:gridCol w="2209800"/>
                <a:gridCol w="3886200"/>
              </a:tblGrid>
              <a:tr h="370840">
                <a:tc>
                  <a:txBody>
                    <a:bodyPr/>
                    <a:lstStyle/>
                    <a:p>
                      <a:r>
                        <a:rPr lang="en-US" sz="2400" b="0" dirty="0" smtClean="0">
                          <a:solidFill>
                            <a:schemeClr val="tx1">
                              <a:lumMod val="85000"/>
                              <a:lumOff val="15000"/>
                            </a:schemeClr>
                          </a:solidFill>
                        </a:rPr>
                        <a:t>Line Charts</a:t>
                      </a:r>
                      <a:endParaRPr lang="en-US" sz="2400" b="0" dirty="0">
                        <a:solidFill>
                          <a:schemeClr val="tx1">
                            <a:lumMod val="85000"/>
                            <a:lumOff val="15000"/>
                          </a:schemeClr>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smtClean="0">
                          <a:solidFill>
                            <a:schemeClr val="tx1">
                              <a:lumMod val="85000"/>
                              <a:lumOff val="15000"/>
                            </a:schemeClr>
                          </a:solidFill>
                        </a:rPr>
                        <a:t>To analyze trends, patterns, and exceptions over time</a:t>
                      </a:r>
                    </a:p>
                  </a:txBody>
                  <a:tcPr>
                    <a:noFill/>
                  </a:tcPr>
                </a:tc>
              </a:tr>
              <a:tr h="370840">
                <a:tc>
                  <a:txBody>
                    <a:bodyPr/>
                    <a:lstStyle/>
                    <a:p>
                      <a:r>
                        <a:rPr lang="en-US" sz="2400" b="0" dirty="0" smtClean="0">
                          <a:solidFill>
                            <a:schemeClr val="tx1">
                              <a:lumMod val="85000"/>
                              <a:lumOff val="15000"/>
                            </a:schemeClr>
                          </a:solidFill>
                        </a:rPr>
                        <a:t>Bar</a:t>
                      </a:r>
                      <a:r>
                        <a:rPr lang="en-US" sz="2400" b="0" baseline="0" dirty="0" smtClean="0">
                          <a:solidFill>
                            <a:schemeClr val="tx1">
                              <a:lumMod val="85000"/>
                              <a:lumOff val="15000"/>
                            </a:schemeClr>
                          </a:solidFill>
                        </a:rPr>
                        <a:t> or Column Charts</a:t>
                      </a:r>
                    </a:p>
                    <a:p>
                      <a:endParaRPr lang="en-US" sz="2400" b="0" dirty="0">
                        <a:solidFill>
                          <a:schemeClr val="tx1">
                            <a:lumMod val="85000"/>
                            <a:lumOff val="15000"/>
                          </a:schemeClr>
                        </a:solidFill>
                      </a:endParaRPr>
                    </a:p>
                  </a:txBody>
                  <a:tcPr>
                    <a:noFill/>
                  </a:tcPr>
                </a:tc>
                <a:tc>
                  <a:txBody>
                    <a:bodyPr/>
                    <a:lstStyle/>
                    <a:p>
                      <a:pPr lvl="0">
                        <a:buNone/>
                      </a:pPr>
                      <a:r>
                        <a:rPr lang="en-US" sz="2400" b="0" dirty="0" smtClean="0">
                          <a:solidFill>
                            <a:schemeClr val="tx1">
                              <a:lumMod val="85000"/>
                              <a:lumOff val="15000"/>
                            </a:schemeClr>
                          </a:solidFill>
                        </a:rPr>
                        <a:t>To compare categorical data</a:t>
                      </a:r>
                    </a:p>
                    <a:p>
                      <a:pPr lvl="0">
                        <a:buNone/>
                      </a:pPr>
                      <a:r>
                        <a:rPr lang="en-US" sz="2400" b="0" dirty="0" smtClean="0">
                          <a:solidFill>
                            <a:schemeClr val="tx1">
                              <a:lumMod val="85000"/>
                              <a:lumOff val="15000"/>
                            </a:schemeClr>
                          </a:solidFill>
                        </a:rPr>
                        <a:t>To make specific comparisons in time </a:t>
                      </a:r>
                      <a:r>
                        <a:rPr lang="en-US" sz="2000" b="0" dirty="0" smtClean="0">
                          <a:solidFill>
                            <a:schemeClr val="bg1">
                              <a:lumMod val="65000"/>
                            </a:schemeClr>
                          </a:solidFill>
                        </a:rPr>
                        <a:t>(preferably</a:t>
                      </a:r>
                      <a:r>
                        <a:rPr lang="en-US" sz="2000" b="0" baseline="0" dirty="0" smtClean="0">
                          <a:solidFill>
                            <a:schemeClr val="bg1">
                              <a:lumMod val="65000"/>
                            </a:schemeClr>
                          </a:solidFill>
                        </a:rPr>
                        <a:t> two dates only)</a:t>
                      </a:r>
                      <a:endParaRPr lang="en-US" sz="2000" b="0" dirty="0" smtClean="0">
                        <a:solidFill>
                          <a:schemeClr val="bg1">
                            <a:lumMod val="65000"/>
                          </a:schemeClr>
                        </a:solidFill>
                      </a:endParaRPr>
                    </a:p>
                  </a:txBody>
                  <a:tcPr>
                    <a:noFill/>
                  </a:tcPr>
                </a:tc>
              </a:tr>
              <a:tr h="370840">
                <a:tc>
                  <a:txBody>
                    <a:bodyPr/>
                    <a:lstStyle/>
                    <a:p>
                      <a:r>
                        <a:rPr lang="en-US" sz="2400" b="0" dirty="0" smtClean="0">
                          <a:solidFill>
                            <a:schemeClr val="tx1">
                              <a:lumMod val="85000"/>
                              <a:lumOff val="15000"/>
                            </a:schemeClr>
                          </a:solidFill>
                        </a:rPr>
                        <a:t>Scatter Plots</a:t>
                      </a:r>
                      <a:endParaRPr lang="en-US" sz="2400" b="0" dirty="0">
                        <a:solidFill>
                          <a:schemeClr val="tx1">
                            <a:lumMod val="85000"/>
                            <a:lumOff val="15000"/>
                          </a:schemeClr>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smtClean="0">
                          <a:solidFill>
                            <a:schemeClr val="tx1">
                              <a:lumMod val="85000"/>
                              <a:lumOff val="15000"/>
                            </a:schemeClr>
                          </a:solidFill>
                        </a:rPr>
                        <a:t>To visualize how two variables vary together</a:t>
                      </a:r>
                    </a:p>
                  </a:txBody>
                  <a:tcPr>
                    <a:noFill/>
                  </a:tcPr>
                </a:tc>
              </a:tr>
              <a:tr h="370840">
                <a:tc>
                  <a:txBody>
                    <a:bodyPr/>
                    <a:lstStyle/>
                    <a:p>
                      <a:r>
                        <a:rPr lang="en-US" sz="2400" b="0" dirty="0" smtClean="0">
                          <a:solidFill>
                            <a:schemeClr val="tx1">
                              <a:lumMod val="85000"/>
                              <a:lumOff val="15000"/>
                            </a:schemeClr>
                          </a:solidFill>
                        </a:rPr>
                        <a:t>Histograms / Box-and-whisker plots</a:t>
                      </a:r>
                      <a:endParaRPr lang="en-US" sz="2400" b="0" dirty="0">
                        <a:solidFill>
                          <a:schemeClr val="tx1">
                            <a:lumMod val="85000"/>
                            <a:lumOff val="15000"/>
                          </a:schemeClr>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smtClean="0">
                          <a:solidFill>
                            <a:schemeClr val="tx1">
                              <a:lumMod val="85000"/>
                              <a:lumOff val="15000"/>
                            </a:schemeClr>
                          </a:solidFill>
                        </a:rPr>
                        <a:t>To view and compare distributions</a:t>
                      </a:r>
                    </a:p>
                    <a:p>
                      <a:endParaRPr lang="en-US" sz="2400" b="0" dirty="0">
                        <a:solidFill>
                          <a:schemeClr val="tx1">
                            <a:lumMod val="85000"/>
                            <a:lumOff val="15000"/>
                          </a:schemeClr>
                        </a:solidFill>
                      </a:endParaRPr>
                    </a:p>
                  </a:txBody>
                  <a:tcPr>
                    <a:noFill/>
                  </a:tcPr>
                </a:tc>
              </a:tr>
            </a:tbl>
          </a:graphicData>
        </a:graphic>
      </p:graphicFrame>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228600"/>
            <a:ext cx="8229600" cy="9144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The Main </a:t>
            </a:r>
            <a:r>
              <a:rPr lang="en-US" sz="3200" dirty="0" smtClean="0">
                <a:latin typeface="+mj-lt"/>
                <a:ea typeface="+mj-ea"/>
                <a:cs typeface="+mj-cs"/>
              </a:rPr>
              <a:t>Ideas</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TextBox 2"/>
          <p:cNvSpPr txBox="1"/>
          <p:nvPr/>
        </p:nvSpPr>
        <p:spPr>
          <a:xfrm>
            <a:off x="1206631" y="1219200"/>
            <a:ext cx="7239000" cy="4462760"/>
          </a:xfrm>
          <a:prstGeom prst="rect">
            <a:avLst/>
          </a:prstGeom>
          <a:noFill/>
        </p:spPr>
        <p:txBody>
          <a:bodyPr wrap="square" rtlCol="0">
            <a:spAutoFit/>
          </a:bodyPr>
          <a:lstStyle/>
          <a:p>
            <a:pPr>
              <a:spcAft>
                <a:spcPts val="1800"/>
              </a:spcAft>
            </a:pPr>
            <a:r>
              <a:rPr lang="en-US" sz="2800" dirty="0" smtClean="0"/>
              <a:t>Spatial arrangement lets us </a:t>
            </a:r>
            <a:r>
              <a:rPr lang="en-US" sz="2800" dirty="0" smtClean="0">
                <a:solidFill>
                  <a:srgbClr val="FF0000"/>
                </a:solidFill>
              </a:rPr>
              <a:t>visualize </a:t>
            </a:r>
            <a:r>
              <a:rPr lang="en-US" sz="2800" dirty="0" smtClean="0"/>
              <a:t>data in order to:</a:t>
            </a:r>
          </a:p>
          <a:p>
            <a:pPr lvl="1">
              <a:spcAft>
                <a:spcPts val="1800"/>
              </a:spcAft>
            </a:pPr>
            <a:r>
              <a:rPr lang="en-US" sz="2800" dirty="0" smtClean="0"/>
              <a:t>Make multiple immediate comparisons</a:t>
            </a:r>
          </a:p>
          <a:p>
            <a:pPr lvl="1">
              <a:spcAft>
                <a:spcPts val="1800"/>
              </a:spcAft>
            </a:pPr>
            <a:r>
              <a:rPr lang="en-US" sz="2800" dirty="0" smtClean="0"/>
              <a:t>Look for trends and patterns</a:t>
            </a:r>
          </a:p>
          <a:p>
            <a:pPr lvl="1">
              <a:spcAft>
                <a:spcPts val="1800"/>
              </a:spcAft>
            </a:pPr>
            <a:r>
              <a:rPr lang="en-US" sz="2800" dirty="0" smtClean="0"/>
              <a:t>Investigate individual values, including peculiar ones</a:t>
            </a:r>
          </a:p>
          <a:p>
            <a:pPr lvl="1">
              <a:spcAft>
                <a:spcPts val="1800"/>
              </a:spcAft>
            </a:pPr>
            <a:r>
              <a:rPr lang="en-US" sz="2800" dirty="0" smtClean="0"/>
              <a:t>Formulate key questions for further exploration</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304800"/>
            <a:ext cx="8229600" cy="9144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The Main </a:t>
            </a:r>
            <a:r>
              <a:rPr lang="en-US" sz="3200" dirty="0" smtClean="0">
                <a:latin typeface="+mj-lt"/>
                <a:ea typeface="+mj-ea"/>
                <a:cs typeface="+mj-cs"/>
              </a:rPr>
              <a:t>Ideas</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TextBox 2"/>
          <p:cNvSpPr txBox="1"/>
          <p:nvPr/>
        </p:nvSpPr>
        <p:spPr>
          <a:xfrm>
            <a:off x="1295400" y="1219200"/>
            <a:ext cx="6934200" cy="4693593"/>
          </a:xfrm>
          <a:prstGeom prst="rect">
            <a:avLst/>
          </a:prstGeom>
          <a:noFill/>
        </p:spPr>
        <p:txBody>
          <a:bodyPr wrap="square" rtlCol="0">
            <a:spAutoFit/>
          </a:bodyPr>
          <a:lstStyle/>
          <a:p>
            <a:pPr>
              <a:spcAft>
                <a:spcPts val="600"/>
              </a:spcAft>
            </a:pPr>
            <a:r>
              <a:rPr lang="en-US" sz="2800" dirty="0" smtClean="0"/>
              <a:t>The effectiveness of statistical graphs intended for exploratory purposes is enhanced when graphs are:</a:t>
            </a:r>
          </a:p>
          <a:p>
            <a:pPr lvl="3">
              <a:spcAft>
                <a:spcPts val="1800"/>
              </a:spcAft>
            </a:pPr>
            <a:r>
              <a:rPr lang="en-US" sz="2800" dirty="0" smtClean="0"/>
              <a:t>	        Accurate</a:t>
            </a:r>
          </a:p>
          <a:p>
            <a:pPr lvl="3">
              <a:spcAft>
                <a:spcPts val="1800"/>
              </a:spcAft>
            </a:pPr>
            <a:r>
              <a:rPr lang="en-US" sz="2800" dirty="0" smtClean="0"/>
              <a:t>	</a:t>
            </a:r>
            <a:r>
              <a:rPr lang="en-US" sz="2800" dirty="0"/>
              <a:t> </a:t>
            </a:r>
            <a:r>
              <a:rPr lang="en-US" sz="2800" dirty="0" smtClean="0"/>
              <a:t>       Clear</a:t>
            </a:r>
          </a:p>
          <a:p>
            <a:pPr lvl="3">
              <a:spcAft>
                <a:spcPts val="1800"/>
              </a:spcAft>
            </a:pPr>
            <a:r>
              <a:rPr lang="en-US" sz="2800" dirty="0" smtClean="0"/>
              <a:t>	</a:t>
            </a:r>
            <a:r>
              <a:rPr lang="en-US" sz="2800" dirty="0"/>
              <a:t> </a:t>
            </a:r>
            <a:r>
              <a:rPr lang="en-US" sz="2800" dirty="0" smtClean="0"/>
              <a:t>       Simple</a:t>
            </a:r>
          </a:p>
          <a:p>
            <a:pPr lvl="3">
              <a:spcAft>
                <a:spcPts val="1800"/>
              </a:spcAft>
            </a:pPr>
            <a:r>
              <a:rPr lang="en-US" sz="2800" dirty="0"/>
              <a:t>	 </a:t>
            </a:r>
            <a:r>
              <a:rPr lang="en-US" sz="2800" dirty="0" smtClean="0"/>
              <a:t>       Thorough</a:t>
            </a:r>
            <a:endParaRPr lang="en-US" sz="2800" dirty="0"/>
          </a:p>
          <a:p>
            <a:pPr lvl="3">
              <a:spcAft>
                <a:spcPts val="1800"/>
              </a:spcAft>
            </a:pPr>
            <a:r>
              <a:rPr lang="en-US" sz="2800" dirty="0"/>
              <a:t>	 </a:t>
            </a:r>
            <a:r>
              <a:rPr lang="en-US" sz="2800" dirty="0" smtClean="0"/>
              <a:t>       Impartial</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304800"/>
            <a:ext cx="8229600" cy="9144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ADDENDUM</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TextBox 2"/>
          <p:cNvSpPr txBox="1"/>
          <p:nvPr/>
        </p:nvSpPr>
        <p:spPr>
          <a:xfrm>
            <a:off x="1295400" y="1219200"/>
            <a:ext cx="6934200" cy="1384995"/>
          </a:xfrm>
          <a:prstGeom prst="rect">
            <a:avLst/>
          </a:prstGeom>
          <a:noFill/>
        </p:spPr>
        <p:txBody>
          <a:bodyPr wrap="square" rtlCol="0">
            <a:spAutoFit/>
          </a:bodyPr>
          <a:lstStyle/>
          <a:p>
            <a:pPr>
              <a:spcAft>
                <a:spcPts val="600"/>
              </a:spcAft>
            </a:pPr>
            <a:r>
              <a:rPr lang="en-US" sz="2800" dirty="0" smtClean="0"/>
              <a:t>The remaining slides present additional graphing guidelines &amp; examples not included in the OPEG session due to time limitations.</a:t>
            </a:r>
          </a:p>
        </p:txBody>
      </p:sp>
    </p:spTree>
    <p:extLst>
      <p:ext uri="{BB962C8B-B14F-4D97-AF65-F5344CB8AC3E}">
        <p14:creationId xmlns:p14="http://schemas.microsoft.com/office/powerpoint/2010/main" val="2829890113"/>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yfair.jpg"/>
          <p:cNvPicPr>
            <a:picLocks noChangeAspect="1"/>
          </p:cNvPicPr>
          <p:nvPr/>
        </p:nvPicPr>
        <p:blipFill>
          <a:blip r:embed="rId3" cstate="print"/>
          <a:stretch>
            <a:fillRect/>
          </a:stretch>
        </p:blipFill>
        <p:spPr>
          <a:xfrm>
            <a:off x="3429000" y="-228600"/>
            <a:ext cx="5087969" cy="6040928"/>
          </a:xfrm>
          <a:prstGeom prst="rect">
            <a:avLst/>
          </a:prstGeom>
        </p:spPr>
      </p:pic>
      <p:sp>
        <p:nvSpPr>
          <p:cNvPr id="3" name="TextBox 2"/>
          <p:cNvSpPr txBox="1"/>
          <p:nvPr/>
        </p:nvSpPr>
        <p:spPr>
          <a:xfrm>
            <a:off x="5867400" y="5257800"/>
            <a:ext cx="2895600" cy="461665"/>
          </a:xfrm>
          <a:prstGeom prst="rect">
            <a:avLst/>
          </a:prstGeom>
          <a:noFill/>
        </p:spPr>
        <p:txBody>
          <a:bodyPr wrap="square" rtlCol="0">
            <a:spAutoFit/>
          </a:bodyPr>
          <a:lstStyle/>
          <a:p>
            <a:r>
              <a:rPr lang="en-US" sz="2400" dirty="0" smtClean="0">
                <a:latin typeface="Edwardian Script ITC" pitchFamily="66" charset="0"/>
              </a:rPr>
              <a:t>  -  William Playfair</a:t>
            </a:r>
            <a:endParaRPr lang="en-US" sz="2400" dirty="0">
              <a:latin typeface="Edwardian Script ITC" pitchFamily="66" charset="0"/>
            </a:endParaRPr>
          </a:p>
        </p:txBody>
      </p:sp>
      <p:sp>
        <p:nvSpPr>
          <p:cNvPr id="4" name="TextBox 3"/>
          <p:cNvSpPr txBox="1"/>
          <p:nvPr/>
        </p:nvSpPr>
        <p:spPr>
          <a:xfrm>
            <a:off x="533400" y="1219200"/>
            <a:ext cx="2895600" cy="2123658"/>
          </a:xfrm>
          <a:prstGeom prst="rect">
            <a:avLst/>
          </a:prstGeom>
          <a:noFill/>
        </p:spPr>
        <p:txBody>
          <a:bodyPr wrap="square" rtlCol="0">
            <a:spAutoFit/>
          </a:bodyPr>
          <a:lstStyle/>
          <a:p>
            <a:r>
              <a:rPr lang="en-US" sz="4400" dirty="0" smtClean="0">
                <a:solidFill>
                  <a:schemeClr val="bg2">
                    <a:lumMod val="25000"/>
                  </a:schemeClr>
                </a:solidFill>
                <a:latin typeface="Edwardian Script ITC" panose="030303020407070D0804" pitchFamily="66" charset="0"/>
              </a:rPr>
              <a:t>One  simple impression of vision…</a:t>
            </a:r>
            <a:endParaRPr lang="en-US" sz="4400" dirty="0">
              <a:solidFill>
                <a:schemeClr val="bg2">
                  <a:lumMod val="25000"/>
                </a:schemeClr>
              </a:solidFill>
              <a:latin typeface="Edwardian Script ITC" panose="030303020407070D0804" pitchFamily="66" charset="0"/>
            </a:endParaRPr>
          </a:p>
        </p:txBody>
      </p:sp>
      <p:sp>
        <p:nvSpPr>
          <p:cNvPr id="5" name="TextBox 4"/>
          <p:cNvSpPr txBox="1"/>
          <p:nvPr/>
        </p:nvSpPr>
        <p:spPr>
          <a:xfrm>
            <a:off x="228600" y="6248400"/>
            <a:ext cx="6934200" cy="338554"/>
          </a:xfrm>
          <a:prstGeom prst="rect">
            <a:avLst/>
          </a:prstGeom>
          <a:noFill/>
        </p:spPr>
        <p:txBody>
          <a:bodyPr wrap="square" rtlCol="0">
            <a:spAutoFit/>
          </a:bodyPr>
          <a:lstStyle/>
          <a:p>
            <a:r>
              <a:rPr lang="en-US" sz="1400" dirty="0" smtClean="0">
                <a:solidFill>
                  <a:schemeClr val="tx1">
                    <a:lumMod val="50000"/>
                    <a:lumOff val="50000"/>
                  </a:schemeClr>
                </a:solidFill>
              </a:rPr>
              <a:t>William Playfair, </a:t>
            </a:r>
            <a:r>
              <a:rPr lang="en-US" sz="1400" i="1" dirty="0" smtClean="0">
                <a:solidFill>
                  <a:schemeClr val="tx1">
                    <a:lumMod val="50000"/>
                    <a:lumOff val="50000"/>
                  </a:schemeClr>
                </a:solidFill>
              </a:rPr>
              <a:t>The Commercial and Political Atlas,</a:t>
            </a:r>
            <a:r>
              <a:rPr lang="en-US" sz="1400" dirty="0" smtClean="0">
                <a:solidFill>
                  <a:schemeClr val="tx1">
                    <a:lumMod val="50000"/>
                    <a:lumOff val="50000"/>
                  </a:schemeClr>
                </a:solidFill>
              </a:rPr>
              <a:t> 1801, p. X.</a:t>
            </a:r>
            <a:r>
              <a:rPr lang="en-US" sz="1600" dirty="0" smtClean="0"/>
              <a:t> </a:t>
            </a:r>
            <a:endParaRPr lang="en-US" sz="1600" dirty="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Line Charts</a:t>
            </a:r>
            <a:endParaRPr lang="en-US" sz="3600" dirty="0"/>
          </a:p>
        </p:txBody>
      </p:sp>
      <p:sp>
        <p:nvSpPr>
          <p:cNvPr id="4" name="TextBox 3"/>
          <p:cNvSpPr txBox="1"/>
          <p:nvPr/>
        </p:nvSpPr>
        <p:spPr>
          <a:xfrm>
            <a:off x="1066800" y="1371600"/>
            <a:ext cx="7239000" cy="3170099"/>
          </a:xfrm>
          <a:prstGeom prst="rect">
            <a:avLst/>
          </a:prstGeom>
          <a:noFill/>
        </p:spPr>
        <p:txBody>
          <a:bodyPr wrap="square" rtlCol="0">
            <a:spAutoFit/>
          </a:bodyPr>
          <a:lstStyle/>
          <a:p>
            <a:pPr>
              <a:spcAft>
                <a:spcPts val="2400"/>
              </a:spcAft>
            </a:pPr>
            <a:r>
              <a:rPr lang="en-US" sz="3200" dirty="0" smtClean="0"/>
              <a:t>Joseph Priestley invented the line chart in 1765</a:t>
            </a:r>
          </a:p>
          <a:p>
            <a:r>
              <a:rPr lang="en-US" sz="3200" dirty="0" smtClean="0"/>
              <a:t>Perhaps the first use of a line chart to portray quantitative data was the one by William Playfair in 1786</a:t>
            </a:r>
          </a:p>
          <a:p>
            <a:endParaRPr lang="en-US" sz="2000" dirty="0" smtClean="0"/>
          </a:p>
        </p:txBody>
      </p:sp>
    </p:spTree>
    <p:extLst>
      <p:ext uri="{BB962C8B-B14F-4D97-AF65-F5344CB8AC3E}">
        <p14:creationId xmlns:p14="http://schemas.microsoft.com/office/powerpoint/2010/main" val="2340803672"/>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iestly_Chart_Bio_Wainer.jpg"/>
          <p:cNvPicPr>
            <a:picLocks noChangeAspect="1"/>
          </p:cNvPicPr>
          <p:nvPr/>
        </p:nvPicPr>
        <p:blipFill>
          <a:blip r:embed="rId3" cstate="print"/>
          <a:stretch>
            <a:fillRect/>
          </a:stretch>
        </p:blipFill>
        <p:spPr>
          <a:xfrm>
            <a:off x="381000" y="228600"/>
            <a:ext cx="8401050" cy="4924425"/>
          </a:xfrm>
          <a:prstGeom prst="rect">
            <a:avLst/>
          </a:prstGeom>
        </p:spPr>
      </p:pic>
      <p:sp>
        <p:nvSpPr>
          <p:cNvPr id="3" name="TextBox 2"/>
          <p:cNvSpPr txBox="1"/>
          <p:nvPr/>
        </p:nvSpPr>
        <p:spPr>
          <a:xfrm>
            <a:off x="152400" y="5029200"/>
            <a:ext cx="4724400" cy="369332"/>
          </a:xfrm>
          <a:prstGeom prst="rect">
            <a:avLst/>
          </a:prstGeom>
          <a:noFill/>
        </p:spPr>
        <p:txBody>
          <a:bodyPr wrap="square" rtlCol="0">
            <a:spAutoFit/>
          </a:bodyPr>
          <a:lstStyle/>
          <a:p>
            <a:r>
              <a:rPr lang="en-US" sz="1400" dirty="0" smtClean="0"/>
              <a:t>Source:  Howard Wainer,  2005, Graphic Discovery</a:t>
            </a:r>
            <a:r>
              <a:rPr lang="en-US" dirty="0" smtClean="0"/>
              <a:t> </a:t>
            </a:r>
            <a:endParaRPr lang="en-US" dirty="0"/>
          </a:p>
        </p:txBody>
      </p:sp>
      <p:sp>
        <p:nvSpPr>
          <p:cNvPr id="4" name="TextBox 3"/>
          <p:cNvSpPr txBox="1"/>
          <p:nvPr/>
        </p:nvSpPr>
        <p:spPr>
          <a:xfrm>
            <a:off x="1371600" y="5562600"/>
            <a:ext cx="6629400" cy="830997"/>
          </a:xfrm>
          <a:prstGeom prst="rect">
            <a:avLst/>
          </a:prstGeom>
          <a:noFill/>
        </p:spPr>
        <p:txBody>
          <a:bodyPr wrap="square" rtlCol="0">
            <a:spAutoFit/>
          </a:bodyPr>
          <a:lstStyle/>
          <a:p>
            <a:r>
              <a:rPr lang="en-US" sz="2400" dirty="0" smtClean="0"/>
              <a:t>Joseph Priestley’s line chart (1765) depicted biographical history.</a:t>
            </a:r>
            <a:endParaRPr lang="en-US" sz="2400" dirty="0"/>
          </a:p>
        </p:txBody>
      </p:sp>
    </p:spTree>
    <p:extLst>
      <p:ext uri="{BB962C8B-B14F-4D97-AF65-F5344CB8AC3E}">
        <p14:creationId xmlns:p14="http://schemas.microsoft.com/office/powerpoint/2010/main" val="426904709"/>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Line Charts</a:t>
            </a:r>
            <a:endParaRPr lang="en-US" sz="3200" dirty="0"/>
          </a:p>
        </p:txBody>
      </p:sp>
      <p:sp>
        <p:nvSpPr>
          <p:cNvPr id="4" name="TextBox 3"/>
          <p:cNvSpPr txBox="1"/>
          <p:nvPr/>
        </p:nvSpPr>
        <p:spPr>
          <a:xfrm>
            <a:off x="1295400" y="1524000"/>
            <a:ext cx="7239000" cy="2246769"/>
          </a:xfrm>
          <a:prstGeom prst="rect">
            <a:avLst/>
          </a:prstGeom>
          <a:noFill/>
        </p:spPr>
        <p:txBody>
          <a:bodyPr wrap="square" rtlCol="0">
            <a:spAutoFit/>
          </a:bodyPr>
          <a:lstStyle/>
          <a:p>
            <a:r>
              <a:rPr lang="en-US" sz="2800" dirty="0" smtClean="0">
                <a:solidFill>
                  <a:srgbClr val="C00000"/>
                </a:solidFill>
              </a:rPr>
              <a:t>Use four or fewer lines.  For more, use separate charts.</a:t>
            </a:r>
          </a:p>
          <a:p>
            <a:endParaRPr lang="en-US" sz="1400" dirty="0" smtClean="0">
              <a:solidFill>
                <a:srgbClr val="C00000"/>
              </a:solidFill>
            </a:endParaRPr>
          </a:p>
          <a:p>
            <a:r>
              <a:rPr lang="en-US" sz="2800" dirty="0" smtClean="0">
                <a:solidFill>
                  <a:srgbClr val="C00000"/>
                </a:solidFill>
              </a:rPr>
              <a:t>No spaghetti or spidery line charts.</a:t>
            </a:r>
          </a:p>
          <a:p>
            <a:endParaRPr lang="en-US" sz="1400" dirty="0" smtClean="0">
              <a:solidFill>
                <a:srgbClr val="C00000"/>
              </a:solidFill>
            </a:endParaRPr>
          </a:p>
          <a:p>
            <a:r>
              <a:rPr lang="en-US" sz="2800" dirty="0" smtClean="0">
                <a:solidFill>
                  <a:srgbClr val="C00000"/>
                </a:solidFill>
              </a:rPr>
              <a:t>Avoid all 3-D enhancements.</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aghettiLines_AmerLibsNov99Trunc.jpg"/>
          <p:cNvPicPr>
            <a:picLocks noChangeAspect="1"/>
          </p:cNvPicPr>
          <p:nvPr/>
        </p:nvPicPr>
        <p:blipFill>
          <a:blip r:embed="rId3" cstate="print"/>
          <a:stretch>
            <a:fillRect/>
          </a:stretch>
        </p:blipFill>
        <p:spPr>
          <a:xfrm>
            <a:off x="2362200" y="609600"/>
            <a:ext cx="3810000" cy="2851150"/>
          </a:xfrm>
          <a:prstGeom prst="rect">
            <a:avLst/>
          </a:prstGeom>
        </p:spPr>
      </p:pic>
      <p:sp>
        <p:nvSpPr>
          <p:cNvPr id="3" name="TextBox 2"/>
          <p:cNvSpPr txBox="1"/>
          <p:nvPr/>
        </p:nvSpPr>
        <p:spPr>
          <a:xfrm>
            <a:off x="304800" y="6172200"/>
            <a:ext cx="5029200" cy="338554"/>
          </a:xfrm>
          <a:prstGeom prst="rect">
            <a:avLst/>
          </a:prstGeom>
          <a:noFill/>
        </p:spPr>
        <p:txBody>
          <a:bodyPr wrap="square" rtlCol="0">
            <a:spAutoFit/>
          </a:bodyPr>
          <a:lstStyle/>
          <a:p>
            <a:r>
              <a:rPr lang="en-US" sz="1600" dirty="0" smtClean="0"/>
              <a:t>Image excerpted from </a:t>
            </a:r>
            <a:r>
              <a:rPr lang="en-US" sz="1600" i="1" dirty="0" smtClean="0"/>
              <a:t>American Libraries</a:t>
            </a:r>
            <a:r>
              <a:rPr lang="en-US" sz="1600" dirty="0" smtClean="0"/>
              <a:t>, Nov. 2009.</a:t>
            </a:r>
            <a:endParaRPr lang="en-US" sz="1600" dirty="0"/>
          </a:p>
        </p:txBody>
      </p:sp>
      <p:sp>
        <p:nvSpPr>
          <p:cNvPr id="4" name="TextBox 3"/>
          <p:cNvSpPr txBox="1"/>
          <p:nvPr/>
        </p:nvSpPr>
        <p:spPr>
          <a:xfrm>
            <a:off x="914400" y="3886200"/>
            <a:ext cx="7239000" cy="984885"/>
          </a:xfrm>
          <a:prstGeom prst="rect">
            <a:avLst/>
          </a:prstGeom>
          <a:noFill/>
        </p:spPr>
        <p:txBody>
          <a:bodyPr wrap="square" rtlCol="0">
            <a:spAutoFit/>
          </a:bodyPr>
          <a:lstStyle/>
          <a:p>
            <a:pPr>
              <a:spcAft>
                <a:spcPts val="1200"/>
              </a:spcAft>
            </a:pPr>
            <a:r>
              <a:rPr lang="en-US" sz="2400" dirty="0" smtClean="0"/>
              <a:t>Too many lines in this chart.  Separate charts needed.</a:t>
            </a:r>
          </a:p>
          <a:p>
            <a:endParaRPr lang="en-US" sz="2400" dirty="0" smtClean="0"/>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neChart_Trellis.jpg"/>
          <p:cNvPicPr>
            <a:picLocks noChangeAspect="1"/>
          </p:cNvPicPr>
          <p:nvPr/>
        </p:nvPicPr>
        <p:blipFill>
          <a:blip r:embed="rId3" cstate="print"/>
          <a:stretch>
            <a:fillRect/>
          </a:stretch>
        </p:blipFill>
        <p:spPr>
          <a:xfrm>
            <a:off x="1752600" y="228600"/>
            <a:ext cx="5819775" cy="4394047"/>
          </a:xfrm>
          <a:prstGeom prst="rect">
            <a:avLst/>
          </a:prstGeom>
        </p:spPr>
      </p:pic>
      <p:sp>
        <p:nvSpPr>
          <p:cNvPr id="5" name="TextBox 4"/>
          <p:cNvSpPr txBox="1"/>
          <p:nvPr/>
        </p:nvSpPr>
        <p:spPr>
          <a:xfrm>
            <a:off x="1219200" y="4800600"/>
            <a:ext cx="7315200" cy="830997"/>
          </a:xfrm>
          <a:prstGeom prst="rect">
            <a:avLst/>
          </a:prstGeom>
          <a:noFill/>
        </p:spPr>
        <p:txBody>
          <a:bodyPr wrap="square" rtlCol="0">
            <a:spAutoFit/>
          </a:bodyPr>
          <a:lstStyle/>
          <a:p>
            <a:r>
              <a:rPr lang="en-US" sz="2400" dirty="0" smtClean="0">
                <a:solidFill>
                  <a:srgbClr val="C00000"/>
                </a:solidFill>
              </a:rPr>
              <a:t>A </a:t>
            </a:r>
            <a:r>
              <a:rPr lang="en-US" sz="2400" i="1" dirty="0" smtClean="0">
                <a:solidFill>
                  <a:srgbClr val="C00000"/>
                </a:solidFill>
              </a:rPr>
              <a:t>trellis chart (aka lattice or small multiples) </a:t>
            </a:r>
            <a:r>
              <a:rPr lang="en-US" sz="2400" dirty="0" smtClean="0">
                <a:solidFill>
                  <a:srgbClr val="C00000"/>
                </a:solidFill>
              </a:rPr>
              <a:t>is a good format for displaying multiple data lines.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2133600"/>
            <a:ext cx="7239000" cy="4525963"/>
          </a:xfrm>
        </p:spPr>
        <p:txBody>
          <a:bodyPr>
            <a:normAutofit/>
          </a:bodyPr>
          <a:lstStyle/>
          <a:p>
            <a:pPr>
              <a:spcAft>
                <a:spcPts val="1200"/>
              </a:spcAft>
              <a:buNone/>
            </a:pPr>
            <a:r>
              <a:rPr lang="en-US" dirty="0" smtClean="0"/>
              <a:t>Portraying quantitative data graphically can reveal features of the data that may otherwise remain hidden</a:t>
            </a:r>
          </a:p>
          <a:p>
            <a:pPr>
              <a:buNone/>
            </a:pPr>
            <a:r>
              <a:rPr lang="en-US" dirty="0" smtClean="0"/>
              <a:t>Visual depictions of data are nearly universally understood without requiring knowledge of language</a:t>
            </a:r>
          </a:p>
          <a:p>
            <a:pPr>
              <a:buNone/>
            </a:pPr>
            <a:endParaRPr lang="en-US" dirty="0"/>
          </a:p>
        </p:txBody>
      </p:sp>
      <p:sp>
        <p:nvSpPr>
          <p:cNvPr id="4" name="Title 1"/>
          <p:cNvSpPr txBox="1">
            <a:spLocks/>
          </p:cNvSpPr>
          <p:nvPr/>
        </p:nvSpPr>
        <p:spPr>
          <a:xfrm>
            <a:off x="457200" y="6096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Why Graphical Data Presentation / </a:t>
            </a:r>
            <a:br>
              <a:rPr lang="en-US" sz="3600" dirty="0" smtClean="0"/>
            </a:br>
            <a:r>
              <a:rPr lang="en-US" sz="3600" dirty="0" smtClean="0"/>
              <a:t>Data Visualization?</a:t>
            </a:r>
            <a:endParaRPr lang="en-US" sz="3600" dirty="0"/>
          </a:p>
        </p:txBody>
      </p:sp>
    </p:spTree>
  </p:cSld>
  <p:clrMapOvr>
    <a:masterClrMapping/>
  </p:clrMapOvr>
  <p:transition advTm="3405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Line Charts</a:t>
            </a:r>
            <a:endParaRPr lang="en-US" sz="3200" dirty="0"/>
          </a:p>
        </p:txBody>
      </p:sp>
      <p:sp>
        <p:nvSpPr>
          <p:cNvPr id="4" name="TextBox 3"/>
          <p:cNvSpPr txBox="1"/>
          <p:nvPr/>
        </p:nvSpPr>
        <p:spPr>
          <a:xfrm>
            <a:off x="1143000" y="1676400"/>
            <a:ext cx="7239000" cy="3416320"/>
          </a:xfrm>
          <a:prstGeom prst="rect">
            <a:avLst/>
          </a:prstGeom>
          <a:noFill/>
        </p:spPr>
        <p:txBody>
          <a:bodyPr wrap="square" rtlCol="0">
            <a:spAutoFit/>
          </a:bodyPr>
          <a:lstStyle/>
          <a:p>
            <a:r>
              <a:rPr lang="en-US" sz="2800" dirty="0" smtClean="0">
                <a:solidFill>
                  <a:srgbClr val="C00000"/>
                </a:solidFill>
              </a:rPr>
              <a:t>Lines should be thick enough to see without masking data peaks and valleys.</a:t>
            </a:r>
          </a:p>
          <a:p>
            <a:endParaRPr lang="en-US" sz="1200" dirty="0" smtClean="0">
              <a:solidFill>
                <a:srgbClr val="C00000"/>
              </a:solidFill>
            </a:endParaRPr>
          </a:p>
          <a:p>
            <a:r>
              <a:rPr lang="en-US" sz="2800" dirty="0" smtClean="0">
                <a:solidFill>
                  <a:srgbClr val="C00000"/>
                </a:solidFill>
              </a:rPr>
              <a:t>Use line charts to plot time-series data.</a:t>
            </a:r>
          </a:p>
          <a:p>
            <a:endParaRPr lang="en-US" sz="1200" dirty="0" smtClean="0">
              <a:solidFill>
                <a:srgbClr val="C00000"/>
              </a:solidFill>
            </a:endParaRPr>
          </a:p>
          <a:p>
            <a:r>
              <a:rPr lang="en-US" sz="2800" dirty="0" smtClean="0">
                <a:solidFill>
                  <a:srgbClr val="C00000"/>
                </a:solidFill>
              </a:rPr>
              <a:t>Usually (but not always) line charts are not appropriate for categorical data.</a:t>
            </a:r>
          </a:p>
          <a:p>
            <a:endParaRPr lang="en-US" sz="3200" dirty="0" smtClean="0"/>
          </a:p>
          <a:p>
            <a:endParaRPr lang="en-US" sz="2000" dirty="0" smtClean="0"/>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4191000"/>
            <a:ext cx="7315200" cy="1384995"/>
          </a:xfrm>
          <a:prstGeom prst="rect">
            <a:avLst/>
          </a:prstGeom>
          <a:noFill/>
        </p:spPr>
        <p:txBody>
          <a:bodyPr wrap="square" rtlCol="0">
            <a:spAutoFit/>
          </a:bodyPr>
          <a:lstStyle/>
          <a:p>
            <a:r>
              <a:rPr lang="en-US" sz="2400" dirty="0" smtClean="0">
                <a:solidFill>
                  <a:srgbClr val="C00000"/>
                </a:solidFill>
              </a:rPr>
              <a:t>Use bar charts (not line charts) to depict categorical data.</a:t>
            </a:r>
          </a:p>
          <a:p>
            <a:endParaRPr lang="en-US" sz="1200" dirty="0" smtClean="0"/>
          </a:p>
          <a:p>
            <a:r>
              <a:rPr lang="en-US" sz="2400" dirty="0" smtClean="0"/>
              <a:t>With categorical data, lines between data points have no meaning.  And they obstruct the data.</a:t>
            </a:r>
            <a:endParaRPr lang="en-US" sz="2400" dirty="0" smtClean="0">
              <a:solidFill>
                <a:srgbClr val="C00000"/>
              </a:solidFill>
            </a:endParaRPr>
          </a:p>
        </p:txBody>
      </p:sp>
      <p:pic>
        <p:nvPicPr>
          <p:cNvPr id="6" name="Picture 5" descr="LINE_CategoricalData_ALA_Nov09.jpg"/>
          <p:cNvPicPr>
            <a:picLocks noChangeAspect="1"/>
          </p:cNvPicPr>
          <p:nvPr/>
        </p:nvPicPr>
        <p:blipFill>
          <a:blip r:embed="rId3" cstate="print"/>
          <a:stretch>
            <a:fillRect/>
          </a:stretch>
        </p:blipFill>
        <p:spPr>
          <a:xfrm>
            <a:off x="838199" y="228600"/>
            <a:ext cx="3036045" cy="3588297"/>
          </a:xfrm>
          <a:prstGeom prst="rect">
            <a:avLst/>
          </a:prstGeom>
        </p:spPr>
      </p:pic>
      <p:sp>
        <p:nvSpPr>
          <p:cNvPr id="3" name="TextBox 2"/>
          <p:cNvSpPr txBox="1"/>
          <p:nvPr/>
        </p:nvSpPr>
        <p:spPr>
          <a:xfrm>
            <a:off x="228600" y="6167735"/>
            <a:ext cx="5943600" cy="584775"/>
          </a:xfrm>
          <a:prstGeom prst="rect">
            <a:avLst/>
          </a:prstGeom>
          <a:noFill/>
        </p:spPr>
        <p:txBody>
          <a:bodyPr wrap="square" rtlCol="0">
            <a:spAutoFit/>
          </a:bodyPr>
          <a:lstStyle/>
          <a:p>
            <a:r>
              <a:rPr lang="en-US" sz="1600" dirty="0" smtClean="0"/>
              <a:t>Left image source:  </a:t>
            </a:r>
            <a:r>
              <a:rPr lang="en-US" sz="1600" i="1" dirty="0" smtClean="0"/>
              <a:t>American Libraries</a:t>
            </a:r>
            <a:r>
              <a:rPr lang="en-US" sz="1600" dirty="0" smtClean="0"/>
              <a:t>, Nov. 2009.</a:t>
            </a:r>
          </a:p>
          <a:p>
            <a:r>
              <a:rPr lang="en-US" sz="1600" dirty="0" smtClean="0"/>
              <a:t>Right image excerpted from ARL </a:t>
            </a:r>
            <a:r>
              <a:rPr lang="en-US" sz="1600" i="1" dirty="0" smtClean="0"/>
              <a:t>Libqual® </a:t>
            </a:r>
            <a:r>
              <a:rPr lang="en-US" sz="1600" dirty="0" smtClean="0"/>
              <a:t>standard report notebook.</a:t>
            </a:r>
            <a:endParaRPr lang="en-US" sz="1600" dirty="0"/>
          </a:p>
        </p:txBody>
      </p:sp>
      <p:pic>
        <p:nvPicPr>
          <p:cNvPr id="5" name="Picture 4" descr="BadLineChart_ARLStandardRept.jpg"/>
          <p:cNvPicPr>
            <a:picLocks noChangeAspect="1"/>
          </p:cNvPicPr>
          <p:nvPr/>
        </p:nvPicPr>
        <p:blipFill>
          <a:blip r:embed="rId4" cstate="print"/>
          <a:stretch>
            <a:fillRect/>
          </a:stretch>
        </p:blipFill>
        <p:spPr>
          <a:xfrm>
            <a:off x="4198450" y="228600"/>
            <a:ext cx="3916306" cy="3733800"/>
          </a:xfrm>
          <a:prstGeom prst="rect">
            <a:avLst/>
          </a:prstGeom>
        </p:spPr>
      </p:pic>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Line Charts</a:t>
            </a:r>
            <a:endParaRPr lang="en-US" sz="3600" dirty="0"/>
          </a:p>
        </p:txBody>
      </p:sp>
      <p:sp>
        <p:nvSpPr>
          <p:cNvPr id="4" name="TextBox 3"/>
          <p:cNvSpPr txBox="1"/>
          <p:nvPr/>
        </p:nvSpPr>
        <p:spPr>
          <a:xfrm>
            <a:off x="1066800" y="1524000"/>
            <a:ext cx="6934200" cy="3570208"/>
          </a:xfrm>
          <a:prstGeom prst="rect">
            <a:avLst/>
          </a:prstGeom>
          <a:noFill/>
        </p:spPr>
        <p:txBody>
          <a:bodyPr wrap="square" rtlCol="0">
            <a:spAutoFit/>
          </a:bodyPr>
          <a:lstStyle/>
          <a:p>
            <a:pPr>
              <a:spcAft>
                <a:spcPts val="1800"/>
              </a:spcAft>
            </a:pPr>
            <a:r>
              <a:rPr lang="en-US" sz="2800" dirty="0" smtClean="0">
                <a:solidFill>
                  <a:srgbClr val="C00000"/>
                </a:solidFill>
              </a:rPr>
              <a:t>Do not shade below a line unless chart has a zero baseline.</a:t>
            </a:r>
          </a:p>
          <a:p>
            <a:pPr>
              <a:spcAft>
                <a:spcPts val="1800"/>
              </a:spcAft>
            </a:pPr>
            <a:r>
              <a:rPr lang="en-US" sz="2800" dirty="0" smtClean="0">
                <a:solidFill>
                  <a:srgbClr val="C00000"/>
                </a:solidFill>
              </a:rPr>
              <a:t>When displaying data values, place these above lines when possible.</a:t>
            </a:r>
          </a:p>
          <a:p>
            <a:pPr>
              <a:spcAft>
                <a:spcPts val="1800"/>
              </a:spcAft>
            </a:pPr>
            <a:r>
              <a:rPr lang="en-US" sz="2800" dirty="0" smtClean="0">
                <a:solidFill>
                  <a:srgbClr val="C00000"/>
                </a:solidFill>
              </a:rPr>
              <a:t>Try not to vary placement of data values; place the majority of data values above or all below the line.</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43000" y="3733800"/>
            <a:ext cx="6781800" cy="1200329"/>
          </a:xfrm>
          <a:prstGeom prst="rect">
            <a:avLst/>
          </a:prstGeom>
          <a:noFill/>
        </p:spPr>
        <p:txBody>
          <a:bodyPr wrap="square" rtlCol="0">
            <a:spAutoFit/>
          </a:bodyPr>
          <a:lstStyle/>
          <a:p>
            <a:pPr>
              <a:spcAft>
                <a:spcPts val="600"/>
              </a:spcAft>
            </a:pPr>
            <a:r>
              <a:rPr lang="en-US" sz="2400" dirty="0" smtClean="0">
                <a:solidFill>
                  <a:srgbClr val="C00000"/>
                </a:solidFill>
              </a:rPr>
              <a:t>For line charts with shading below the line(s), the vertical scale should begin at zero, with zero clearly marked.</a:t>
            </a:r>
          </a:p>
        </p:txBody>
      </p:sp>
      <p:pic>
        <p:nvPicPr>
          <p:cNvPr id="10" name="Picture 9" descr="PEW_BroadbandTREND.jpg"/>
          <p:cNvPicPr>
            <a:picLocks noChangeAspect="1"/>
          </p:cNvPicPr>
          <p:nvPr/>
        </p:nvPicPr>
        <p:blipFill>
          <a:blip r:embed="rId3" cstate="print"/>
          <a:stretch>
            <a:fillRect/>
          </a:stretch>
        </p:blipFill>
        <p:spPr>
          <a:xfrm>
            <a:off x="1828800" y="228600"/>
            <a:ext cx="5333279" cy="3361132"/>
          </a:xfrm>
          <a:prstGeom prst="rect">
            <a:avLst/>
          </a:prstGeom>
        </p:spPr>
      </p:pic>
      <p:sp>
        <p:nvSpPr>
          <p:cNvPr id="11" name="TextBox 10"/>
          <p:cNvSpPr txBox="1"/>
          <p:nvPr/>
        </p:nvSpPr>
        <p:spPr>
          <a:xfrm>
            <a:off x="304800" y="6248400"/>
            <a:ext cx="7848600" cy="338554"/>
          </a:xfrm>
          <a:prstGeom prst="rect">
            <a:avLst/>
          </a:prstGeom>
          <a:noFill/>
        </p:spPr>
        <p:txBody>
          <a:bodyPr wrap="square" rtlCol="0">
            <a:spAutoFit/>
          </a:bodyPr>
          <a:lstStyle/>
          <a:p>
            <a:r>
              <a:rPr lang="en-US" sz="1600" dirty="0" smtClean="0"/>
              <a:t>Image excerpted from  PEW Research Center’s </a:t>
            </a:r>
            <a:r>
              <a:rPr lang="en-US" sz="1600" i="1" dirty="0" smtClean="0"/>
              <a:t>Internet &amp; American Life Mobile Survey,</a:t>
            </a:r>
            <a:r>
              <a:rPr lang="en-US" sz="1600" dirty="0" smtClean="0"/>
              <a:t> 2012 </a:t>
            </a:r>
            <a:endParaRPr lang="en-US" sz="1600" dirty="0"/>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19200" y="3810000"/>
            <a:ext cx="6781800" cy="1569660"/>
          </a:xfrm>
          <a:prstGeom prst="rect">
            <a:avLst/>
          </a:prstGeom>
          <a:noFill/>
        </p:spPr>
        <p:txBody>
          <a:bodyPr wrap="square" rtlCol="0">
            <a:spAutoFit/>
          </a:bodyPr>
          <a:lstStyle/>
          <a:p>
            <a:pPr>
              <a:spcAft>
                <a:spcPts val="600"/>
              </a:spcAft>
            </a:pPr>
            <a:r>
              <a:rPr lang="en-US" sz="2400" dirty="0" smtClean="0"/>
              <a:t>A cumulative line plot can be confusing since data values for top series conflict with left axis.  Explanations in caption or report narrative can clarify this for readers.</a:t>
            </a:r>
          </a:p>
        </p:txBody>
      </p:sp>
      <p:pic>
        <p:nvPicPr>
          <p:cNvPr id="10" name="Picture 9" descr="PEW_BroadbandTREND.jpg"/>
          <p:cNvPicPr>
            <a:picLocks noChangeAspect="1"/>
          </p:cNvPicPr>
          <p:nvPr/>
        </p:nvPicPr>
        <p:blipFill>
          <a:blip r:embed="rId3" cstate="print"/>
          <a:stretch>
            <a:fillRect/>
          </a:stretch>
        </p:blipFill>
        <p:spPr>
          <a:xfrm>
            <a:off x="1828800" y="228600"/>
            <a:ext cx="5333279" cy="3361132"/>
          </a:xfrm>
          <a:prstGeom prst="rect">
            <a:avLst/>
          </a:prstGeom>
        </p:spPr>
      </p:pic>
      <p:sp>
        <p:nvSpPr>
          <p:cNvPr id="11" name="TextBox 10"/>
          <p:cNvSpPr txBox="1"/>
          <p:nvPr/>
        </p:nvSpPr>
        <p:spPr>
          <a:xfrm>
            <a:off x="304800" y="6248400"/>
            <a:ext cx="7848600" cy="338554"/>
          </a:xfrm>
          <a:prstGeom prst="rect">
            <a:avLst/>
          </a:prstGeom>
          <a:noFill/>
        </p:spPr>
        <p:txBody>
          <a:bodyPr wrap="square" rtlCol="0">
            <a:spAutoFit/>
          </a:bodyPr>
          <a:lstStyle/>
          <a:p>
            <a:r>
              <a:rPr lang="en-US" sz="1600" dirty="0" smtClean="0"/>
              <a:t>Image excerpted from  PEW Research Center’s </a:t>
            </a:r>
            <a:r>
              <a:rPr lang="en-US" sz="1600" i="1" dirty="0" smtClean="0"/>
              <a:t>Internet &amp; American Life Mobile Survey,</a:t>
            </a:r>
            <a:r>
              <a:rPr lang="en-US" sz="1600" dirty="0" smtClean="0"/>
              <a:t> 2012 </a:t>
            </a:r>
            <a:endParaRPr lang="en-US" sz="1600" dirty="0"/>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524000" y="0"/>
          <a:ext cx="62484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143000" y="4343400"/>
            <a:ext cx="7162800" cy="1646605"/>
          </a:xfrm>
          <a:prstGeom prst="rect">
            <a:avLst/>
          </a:prstGeom>
          <a:noFill/>
        </p:spPr>
        <p:txBody>
          <a:bodyPr wrap="square" rtlCol="0">
            <a:spAutoFit/>
          </a:bodyPr>
          <a:lstStyle/>
          <a:p>
            <a:pPr>
              <a:spcAft>
                <a:spcPts val="600"/>
              </a:spcAft>
            </a:pPr>
            <a:r>
              <a:rPr lang="en-US" sz="2400" dirty="0" smtClean="0"/>
              <a:t>Printing non-cumulative percentages gives another view of the data relationships. </a:t>
            </a:r>
          </a:p>
          <a:p>
            <a:pPr>
              <a:spcAft>
                <a:spcPts val="600"/>
              </a:spcAft>
            </a:pPr>
            <a:r>
              <a:rPr lang="en-US" sz="2400" dirty="0" smtClean="0"/>
              <a:t>Survey dates are centered between tick marks so that no data extends to either vertical axis.</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Scaling for Line Charts</a:t>
            </a:r>
            <a:endParaRPr lang="en-US" sz="3200" dirty="0"/>
          </a:p>
        </p:txBody>
      </p:sp>
      <p:sp>
        <p:nvSpPr>
          <p:cNvPr id="4" name="TextBox 3"/>
          <p:cNvSpPr txBox="1"/>
          <p:nvPr/>
        </p:nvSpPr>
        <p:spPr>
          <a:xfrm>
            <a:off x="1219200" y="1430993"/>
            <a:ext cx="6858000" cy="2908489"/>
          </a:xfrm>
          <a:prstGeom prst="rect">
            <a:avLst/>
          </a:prstGeom>
          <a:noFill/>
        </p:spPr>
        <p:txBody>
          <a:bodyPr wrap="square" rtlCol="0">
            <a:spAutoFit/>
          </a:bodyPr>
          <a:lstStyle/>
          <a:p>
            <a:pPr>
              <a:spcAft>
                <a:spcPts val="1800"/>
              </a:spcAft>
            </a:pPr>
            <a:r>
              <a:rPr lang="en-US" sz="2800" dirty="0" smtClean="0">
                <a:solidFill>
                  <a:srgbClr val="C00000"/>
                </a:solidFill>
              </a:rPr>
              <a:t>Dona Wong recommends choosing vertical axis scaling so that a rectangle surrounding line(s) covers about 2/3 of data area </a:t>
            </a:r>
          </a:p>
          <a:p>
            <a:pPr>
              <a:spcAft>
                <a:spcPts val="1800"/>
              </a:spcAft>
            </a:pPr>
            <a:r>
              <a:rPr lang="en-US" sz="2800" dirty="0" smtClean="0">
                <a:solidFill>
                  <a:srgbClr val="C00000"/>
                </a:solidFill>
              </a:rPr>
              <a:t>William Cleveland recommends sizing scales so that data cover the majority of the data area.</a:t>
            </a: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taRectangleTwoThirds_A.jpg"/>
          <p:cNvPicPr>
            <a:picLocks noChangeAspect="1"/>
          </p:cNvPicPr>
          <p:nvPr/>
        </p:nvPicPr>
        <p:blipFill>
          <a:blip r:embed="rId3" cstate="print"/>
          <a:stretch>
            <a:fillRect/>
          </a:stretch>
        </p:blipFill>
        <p:spPr>
          <a:xfrm>
            <a:off x="758650" y="304800"/>
            <a:ext cx="3060875" cy="2514600"/>
          </a:xfrm>
          <a:prstGeom prst="rect">
            <a:avLst/>
          </a:prstGeom>
        </p:spPr>
      </p:pic>
      <p:pic>
        <p:nvPicPr>
          <p:cNvPr id="3" name="Picture 2" descr="DataRectangleTwoThirds_B.jpg"/>
          <p:cNvPicPr>
            <a:picLocks noChangeAspect="1"/>
          </p:cNvPicPr>
          <p:nvPr/>
        </p:nvPicPr>
        <p:blipFill>
          <a:blip r:embed="rId4" cstate="print"/>
          <a:stretch>
            <a:fillRect/>
          </a:stretch>
        </p:blipFill>
        <p:spPr>
          <a:xfrm>
            <a:off x="4648200" y="304800"/>
            <a:ext cx="3276600" cy="2639483"/>
          </a:xfrm>
          <a:prstGeom prst="rect">
            <a:avLst/>
          </a:prstGeom>
        </p:spPr>
      </p:pic>
      <p:pic>
        <p:nvPicPr>
          <p:cNvPr id="4" name="Picture 3" descr="DataRectangleTwoThirds_C.jpg"/>
          <p:cNvPicPr>
            <a:picLocks noChangeAspect="1"/>
          </p:cNvPicPr>
          <p:nvPr/>
        </p:nvPicPr>
        <p:blipFill>
          <a:blip r:embed="rId5" cstate="print"/>
          <a:stretch>
            <a:fillRect/>
          </a:stretch>
        </p:blipFill>
        <p:spPr>
          <a:xfrm>
            <a:off x="4724400" y="3200400"/>
            <a:ext cx="3200400" cy="2327564"/>
          </a:xfrm>
          <a:prstGeom prst="rect">
            <a:avLst/>
          </a:prstGeom>
        </p:spPr>
      </p:pic>
      <p:pic>
        <p:nvPicPr>
          <p:cNvPr id="5" name="Picture 4" descr="DataRectangleTwoThirds_D.jpg"/>
          <p:cNvPicPr>
            <a:picLocks noChangeAspect="1"/>
          </p:cNvPicPr>
          <p:nvPr/>
        </p:nvPicPr>
        <p:blipFill>
          <a:blip r:embed="rId6" cstate="print"/>
          <a:stretch>
            <a:fillRect/>
          </a:stretch>
        </p:blipFill>
        <p:spPr>
          <a:xfrm>
            <a:off x="685800" y="2971800"/>
            <a:ext cx="3286125" cy="2475263"/>
          </a:xfrm>
          <a:prstGeom prst="rect">
            <a:avLst/>
          </a:prstGeom>
        </p:spPr>
      </p:pic>
      <p:sp>
        <p:nvSpPr>
          <p:cNvPr id="6" name="Rectangle 5"/>
          <p:cNvSpPr/>
          <p:nvPr/>
        </p:nvSpPr>
        <p:spPr>
          <a:xfrm>
            <a:off x="762000" y="3505200"/>
            <a:ext cx="2895600" cy="1295400"/>
          </a:xfrm>
          <a:prstGeom prst="rect">
            <a:avLst/>
          </a:prstGeom>
          <a:no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914400" y="533400"/>
            <a:ext cx="2743200" cy="1066800"/>
          </a:xfrm>
          <a:prstGeom prst="rect">
            <a:avLst/>
          </a:prstGeom>
          <a:no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029200" y="3505200"/>
            <a:ext cx="2590800" cy="1752600"/>
          </a:xfrm>
          <a:prstGeom prst="rect">
            <a:avLst/>
          </a:prstGeom>
          <a:no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953000" y="1981200"/>
            <a:ext cx="2743200" cy="533400"/>
          </a:xfrm>
          <a:prstGeom prst="rect">
            <a:avLst/>
          </a:prstGeom>
          <a:no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066800" y="5791200"/>
            <a:ext cx="6629400" cy="461665"/>
          </a:xfrm>
          <a:prstGeom prst="rect">
            <a:avLst/>
          </a:prstGeom>
          <a:noFill/>
        </p:spPr>
        <p:txBody>
          <a:bodyPr wrap="square" rtlCol="0">
            <a:spAutoFit/>
          </a:bodyPr>
          <a:lstStyle/>
          <a:p>
            <a:r>
              <a:rPr lang="en-US" sz="2400" dirty="0" smtClean="0"/>
              <a:t>Bottom two charts utilize 2/3 or more of data area.</a:t>
            </a:r>
            <a:endParaRPr lang="en-US" sz="2400" dirty="0"/>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atter_ScaleComparison_Cleve_A.jpg"/>
          <p:cNvPicPr>
            <a:picLocks noChangeAspect="1"/>
          </p:cNvPicPr>
          <p:nvPr/>
        </p:nvPicPr>
        <p:blipFill>
          <a:blip r:embed="rId3" cstate="print"/>
          <a:stretch>
            <a:fillRect/>
          </a:stretch>
        </p:blipFill>
        <p:spPr>
          <a:xfrm>
            <a:off x="834971" y="685800"/>
            <a:ext cx="3746223" cy="2971800"/>
          </a:xfrm>
          <a:prstGeom prst="rect">
            <a:avLst/>
          </a:prstGeom>
        </p:spPr>
      </p:pic>
      <p:pic>
        <p:nvPicPr>
          <p:cNvPr id="3" name="Picture 2" descr="Scatter_ScaleComparison_Cleve_B.jpg"/>
          <p:cNvPicPr>
            <a:picLocks noChangeAspect="1"/>
          </p:cNvPicPr>
          <p:nvPr/>
        </p:nvPicPr>
        <p:blipFill>
          <a:blip r:embed="rId4" cstate="print"/>
          <a:stretch>
            <a:fillRect/>
          </a:stretch>
        </p:blipFill>
        <p:spPr>
          <a:xfrm>
            <a:off x="4746943" y="762000"/>
            <a:ext cx="3674182" cy="3124200"/>
          </a:xfrm>
          <a:prstGeom prst="rect">
            <a:avLst/>
          </a:prstGeom>
        </p:spPr>
      </p:pic>
      <p:sp>
        <p:nvSpPr>
          <p:cNvPr id="4" name="TextBox 3"/>
          <p:cNvSpPr txBox="1"/>
          <p:nvPr/>
        </p:nvSpPr>
        <p:spPr>
          <a:xfrm>
            <a:off x="762000" y="4114800"/>
            <a:ext cx="7696200" cy="1200329"/>
          </a:xfrm>
          <a:prstGeom prst="rect">
            <a:avLst/>
          </a:prstGeom>
          <a:noFill/>
        </p:spPr>
        <p:txBody>
          <a:bodyPr wrap="square" rtlCol="0">
            <a:spAutoFit/>
          </a:bodyPr>
          <a:lstStyle/>
          <a:p>
            <a:r>
              <a:rPr lang="en-US" sz="2400" dirty="0" smtClean="0"/>
              <a:t>The importance of equivalent scaling for this comparison overrides the recommendation to fill 2/3 or more of the data area.</a:t>
            </a:r>
            <a:endParaRPr lang="en-US" sz="2400" dirty="0"/>
          </a:p>
        </p:txBody>
      </p:sp>
      <p:sp>
        <p:nvSpPr>
          <p:cNvPr id="5" name="TextBox 4"/>
          <p:cNvSpPr txBox="1"/>
          <p:nvPr/>
        </p:nvSpPr>
        <p:spPr>
          <a:xfrm>
            <a:off x="228600" y="6172200"/>
            <a:ext cx="3886200" cy="338554"/>
          </a:xfrm>
          <a:prstGeom prst="rect">
            <a:avLst/>
          </a:prstGeom>
          <a:noFill/>
        </p:spPr>
        <p:txBody>
          <a:bodyPr wrap="square" rtlCol="0">
            <a:spAutoFit/>
          </a:bodyPr>
          <a:lstStyle/>
          <a:p>
            <a:r>
              <a:rPr lang="en-US" sz="1600" dirty="0" smtClean="0"/>
              <a:t>Images source: William Cleveland, 1994.</a:t>
            </a:r>
            <a:endParaRPr lang="en-US" sz="1600" dirty="0"/>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Using Color</a:t>
            </a:r>
            <a:endParaRPr lang="en-US" sz="3600" dirty="0"/>
          </a:p>
        </p:txBody>
      </p:sp>
      <p:sp>
        <p:nvSpPr>
          <p:cNvPr id="3" name="Content Placeholder 2"/>
          <p:cNvSpPr>
            <a:spLocks noGrp="1"/>
          </p:cNvSpPr>
          <p:nvPr>
            <p:ph idx="1"/>
          </p:nvPr>
        </p:nvSpPr>
        <p:spPr>
          <a:xfrm>
            <a:off x="1447800" y="1524000"/>
            <a:ext cx="6858000" cy="4525963"/>
          </a:xfrm>
        </p:spPr>
        <p:txBody>
          <a:bodyPr>
            <a:noAutofit/>
          </a:bodyPr>
          <a:lstStyle/>
          <a:p>
            <a:pPr indent="0">
              <a:spcBef>
                <a:spcPts val="0"/>
              </a:spcBef>
              <a:spcAft>
                <a:spcPts val="1200"/>
              </a:spcAft>
              <a:buNone/>
            </a:pPr>
            <a:r>
              <a:rPr lang="en-US" dirty="0" smtClean="0">
                <a:solidFill>
                  <a:srgbClr val="C00000"/>
                </a:solidFill>
              </a:rPr>
              <a:t>Use color to distinguish or emphasize data.</a:t>
            </a:r>
          </a:p>
          <a:p>
            <a:pPr indent="0">
              <a:spcBef>
                <a:spcPts val="0"/>
              </a:spcBef>
              <a:spcAft>
                <a:spcPts val="600"/>
              </a:spcAft>
              <a:buNone/>
            </a:pPr>
            <a:r>
              <a:rPr lang="en-US" dirty="0" smtClean="0">
                <a:solidFill>
                  <a:srgbClr val="C00000"/>
                </a:solidFill>
              </a:rPr>
              <a:t>Color variation should convey information.</a:t>
            </a:r>
          </a:p>
          <a:p>
            <a:pPr indent="0">
              <a:spcBef>
                <a:spcPts val="0"/>
              </a:spcBef>
              <a:spcAft>
                <a:spcPts val="600"/>
              </a:spcAft>
              <a:buNone/>
            </a:pPr>
            <a:r>
              <a:rPr lang="en-US" dirty="0" smtClean="0">
                <a:solidFill>
                  <a:srgbClr val="C00000"/>
                </a:solidFill>
              </a:rPr>
              <a:t>Do not use color as decoration.	</a:t>
            </a:r>
          </a:p>
        </p:txBody>
      </p:sp>
      <p:sp>
        <p:nvSpPr>
          <p:cNvPr id="4" name="TextBox 3"/>
          <p:cNvSpPr txBox="1"/>
          <p:nvPr/>
        </p:nvSpPr>
        <p:spPr>
          <a:xfrm>
            <a:off x="8382000" y="0"/>
            <a:ext cx="762000" cy="369332"/>
          </a:xfrm>
          <a:prstGeom prst="rect">
            <a:avLst/>
          </a:prstGeom>
          <a:noFill/>
        </p:spPr>
        <p:txBody>
          <a:bodyPr wrap="square" rtlCol="0">
            <a:spAutoFit/>
          </a:bodyPr>
          <a:lstStyle/>
          <a:p>
            <a:r>
              <a:rPr lang="en-US" dirty="0" smtClean="0">
                <a:solidFill>
                  <a:schemeClr val="accent6">
                    <a:lumMod val="60000"/>
                    <a:lumOff val="40000"/>
                  </a:schemeClr>
                </a:solidFill>
              </a:rPr>
              <a:t>97</a:t>
            </a:r>
            <a:endParaRPr lang="en-US" dirty="0">
              <a:solidFill>
                <a:schemeClr val="accent6">
                  <a:lumMod val="60000"/>
                  <a:lumOff val="40000"/>
                </a:schemeClr>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8008" y="2133600"/>
            <a:ext cx="7924800" cy="4495800"/>
          </a:xfrm>
        </p:spPr>
        <p:txBody>
          <a:bodyPr>
            <a:noAutofit/>
          </a:bodyPr>
          <a:lstStyle/>
          <a:p>
            <a:pPr>
              <a:spcAft>
                <a:spcPts val="1200"/>
              </a:spcAft>
              <a:buNone/>
            </a:pPr>
            <a:r>
              <a:rPr lang="en-US" dirty="0" smtClean="0"/>
              <a:t>	“Gives the viewer the greatest number of 	ideas in the shortest time with the least 	ink in the smallest space.</a:t>
            </a:r>
          </a:p>
          <a:p>
            <a:pPr>
              <a:spcAft>
                <a:spcPts val="1200"/>
              </a:spcAft>
              <a:buNone/>
            </a:pPr>
            <a:r>
              <a:rPr lang="en-US" dirty="0" smtClean="0"/>
              <a:t>	Shows data variation, not design variation.</a:t>
            </a:r>
          </a:p>
          <a:p>
            <a:pPr>
              <a:buNone/>
            </a:pPr>
            <a:r>
              <a:rPr lang="en-US" dirty="0" smtClean="0"/>
              <a:t>	Requires telling the truth about the data.” </a:t>
            </a:r>
          </a:p>
          <a:p>
            <a:pPr>
              <a:buNone/>
            </a:pPr>
            <a:endParaRPr lang="en-US" sz="1000" dirty="0" smtClean="0"/>
          </a:p>
          <a:p>
            <a:pPr>
              <a:buNone/>
            </a:pPr>
            <a:endParaRPr lang="en-US" sz="1000" dirty="0" smtClean="0"/>
          </a:p>
          <a:p>
            <a:pPr>
              <a:buNone/>
            </a:pPr>
            <a:r>
              <a:rPr lang="en-US" sz="1200" dirty="0" smtClean="0"/>
              <a:t>			</a:t>
            </a:r>
            <a:r>
              <a:rPr lang="en-US" sz="1800" dirty="0" smtClean="0"/>
              <a:t>Edward </a:t>
            </a:r>
            <a:r>
              <a:rPr lang="en-US" sz="1800" dirty="0"/>
              <a:t>R. Tufte, </a:t>
            </a:r>
            <a:r>
              <a:rPr lang="en-US" sz="1800" i="1" dirty="0" smtClean="0"/>
              <a:t>The </a:t>
            </a:r>
            <a:r>
              <a:rPr lang="en-US" sz="1800" i="1" dirty="0"/>
              <a:t>Visual Display of Quantitative </a:t>
            </a:r>
            <a:r>
              <a:rPr lang="en-US" sz="1800" i="1" dirty="0" smtClean="0"/>
              <a:t>Information</a:t>
            </a:r>
            <a:endParaRPr lang="en-US" sz="1800" i="1" dirty="0"/>
          </a:p>
          <a:p>
            <a:pPr>
              <a:buNone/>
            </a:pPr>
            <a:endParaRPr lang="en-US" sz="1000" dirty="0" smtClean="0"/>
          </a:p>
          <a:p>
            <a:pPr>
              <a:buNone/>
            </a:pPr>
            <a:endParaRPr lang="en-US" sz="1000" dirty="0" smtClean="0"/>
          </a:p>
          <a:p>
            <a:pPr>
              <a:buNone/>
            </a:pPr>
            <a:endParaRPr lang="en-US" sz="1000" dirty="0"/>
          </a:p>
          <a:p>
            <a:pPr>
              <a:buNone/>
            </a:pPr>
            <a:endParaRPr lang="en-US" sz="1000" dirty="0" smtClean="0"/>
          </a:p>
        </p:txBody>
      </p:sp>
      <p:sp>
        <p:nvSpPr>
          <p:cNvPr id="4" name="Title 1"/>
          <p:cNvSpPr txBox="1">
            <a:spLocks/>
          </p:cNvSpPr>
          <p:nvPr/>
        </p:nvSpPr>
        <p:spPr>
          <a:xfrm>
            <a:off x="381000" y="457200"/>
            <a:ext cx="8229600" cy="1143000"/>
          </a:xfrm>
          <a:prstGeom prst="rect">
            <a:avLst/>
          </a:prstGeom>
        </p:spPr>
        <p:txBody>
          <a:bodyPr vert="horz" lIns="91440" tIns="45720" rIns="91440" bIns="45720" rtlCol="0" anchor="ctr">
            <a:noAutofit/>
          </a:bodyPr>
          <a:lstStyle/>
          <a:p>
            <a:pPr algn="ctr">
              <a:spcBef>
                <a:spcPct val="0"/>
              </a:spcBef>
              <a:defRPr/>
            </a:pPr>
            <a:r>
              <a:rPr lang="en-US" sz="4000" b="1" dirty="0">
                <a:solidFill>
                  <a:srgbClr val="C00000"/>
                </a:solidFill>
                <a:latin typeface="Edwardian Script ITC" pitchFamily="66" charset="0"/>
                <a:cs typeface="Courier New" pitchFamily="49" charset="0"/>
              </a:rPr>
              <a:t>Edward Tufte</a:t>
            </a:r>
            <a:endParaRPr lang="en-US" sz="4000" dirty="0"/>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i="0" u="none" strike="noStrike" kern="1200" cap="none" spc="0" normalizeH="0" baseline="0" noProof="0" dirty="0" smtClean="0">
                <a:ln>
                  <a:noFill/>
                </a:ln>
                <a:solidFill>
                  <a:srgbClr val="C00000"/>
                </a:solidFill>
                <a:effectLst/>
                <a:uLnTx/>
                <a:uFillTx/>
                <a:latin typeface="+mj-lt"/>
                <a:ea typeface="+mj-ea"/>
                <a:cs typeface="Courier New" pitchFamily="49" charset="0"/>
              </a:rPr>
              <a:t>On Graphical Excellence </a:t>
            </a:r>
            <a:endParaRPr kumimoji="0" lang="en-US" sz="3600" i="0" u="none" strike="noStrike" kern="1200" cap="none" spc="0" normalizeH="0" baseline="0" noProof="0" dirty="0">
              <a:ln>
                <a:noFill/>
              </a:ln>
              <a:solidFill>
                <a:srgbClr val="C00000"/>
              </a:solidFill>
              <a:effectLst/>
              <a:uLnTx/>
              <a:uFillTx/>
              <a:latin typeface="+mj-lt"/>
              <a:ea typeface="+mj-ea"/>
              <a:cs typeface="Courier New" pitchFamily="49" charset="0"/>
            </a:endParaRPr>
          </a:p>
        </p:txBody>
      </p:sp>
    </p:spTree>
  </p:cSld>
  <p:clrMapOvr>
    <a:masterClrMapping/>
  </p:clrMapOvr>
  <p:transition advTm="47142"/>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dCOLOREG-AmerLibraries.jpg"/>
          <p:cNvPicPr>
            <a:picLocks noChangeAspect="1"/>
          </p:cNvPicPr>
          <p:nvPr/>
        </p:nvPicPr>
        <p:blipFill>
          <a:blip r:embed="rId3" cstate="print"/>
          <a:stretch>
            <a:fillRect/>
          </a:stretch>
        </p:blipFill>
        <p:spPr>
          <a:xfrm>
            <a:off x="2438400" y="0"/>
            <a:ext cx="4419540" cy="4257891"/>
          </a:xfrm>
          <a:prstGeom prst="rect">
            <a:avLst/>
          </a:prstGeom>
        </p:spPr>
      </p:pic>
      <p:sp>
        <p:nvSpPr>
          <p:cNvPr id="3" name="TextBox 2"/>
          <p:cNvSpPr txBox="1"/>
          <p:nvPr/>
        </p:nvSpPr>
        <p:spPr>
          <a:xfrm>
            <a:off x="228600" y="6096000"/>
            <a:ext cx="4495800" cy="338554"/>
          </a:xfrm>
          <a:prstGeom prst="rect">
            <a:avLst/>
          </a:prstGeom>
          <a:noFill/>
        </p:spPr>
        <p:txBody>
          <a:bodyPr wrap="square" rtlCol="0">
            <a:spAutoFit/>
          </a:bodyPr>
          <a:lstStyle/>
          <a:p>
            <a:r>
              <a:rPr lang="en-US" sz="1600" dirty="0" smtClean="0"/>
              <a:t>Image source: </a:t>
            </a:r>
            <a:r>
              <a:rPr lang="en-US" sz="1600" i="1" dirty="0" smtClean="0"/>
              <a:t>American Libraries, </a:t>
            </a:r>
            <a:r>
              <a:rPr lang="en-US" sz="1600" dirty="0" smtClean="0"/>
              <a:t>Nov 2009</a:t>
            </a:r>
            <a:endParaRPr lang="en-US" sz="1600" dirty="0"/>
          </a:p>
        </p:txBody>
      </p:sp>
      <p:sp>
        <p:nvSpPr>
          <p:cNvPr id="4" name="TextBox 3"/>
          <p:cNvSpPr txBox="1"/>
          <p:nvPr/>
        </p:nvSpPr>
        <p:spPr>
          <a:xfrm>
            <a:off x="1600200" y="4343400"/>
            <a:ext cx="6096000" cy="461665"/>
          </a:xfrm>
          <a:prstGeom prst="rect">
            <a:avLst/>
          </a:prstGeom>
          <a:noFill/>
        </p:spPr>
        <p:txBody>
          <a:bodyPr wrap="square" rtlCol="0">
            <a:spAutoFit/>
          </a:bodyPr>
          <a:lstStyle/>
          <a:p>
            <a:r>
              <a:rPr lang="en-US" sz="2400" dirty="0" smtClean="0"/>
              <a:t>Multi-colored graphs are difficult to decipher.</a:t>
            </a:r>
            <a:endParaRPr lang="en-US" sz="2400" dirty="0"/>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dirty="0" smtClean="0"/>
              <a:t>Warm and Cool Colors</a:t>
            </a:r>
            <a:endParaRPr lang="en-US" sz="3600" dirty="0"/>
          </a:p>
        </p:txBody>
      </p:sp>
      <p:pic>
        <p:nvPicPr>
          <p:cNvPr id="9" name="Picture 8" descr="color-wheel-std.gif"/>
          <p:cNvPicPr>
            <a:picLocks noChangeAspect="1"/>
          </p:cNvPicPr>
          <p:nvPr/>
        </p:nvPicPr>
        <p:blipFill>
          <a:blip r:embed="rId3" cstate="print"/>
          <a:stretch>
            <a:fillRect/>
          </a:stretch>
        </p:blipFill>
        <p:spPr>
          <a:xfrm>
            <a:off x="2133600" y="1600200"/>
            <a:ext cx="4467225" cy="4480136"/>
          </a:xfrm>
          <a:prstGeom prst="rect">
            <a:avLst/>
          </a:prstGeom>
        </p:spPr>
      </p:pic>
      <p:sp>
        <p:nvSpPr>
          <p:cNvPr id="10" name="TextBox 9"/>
          <p:cNvSpPr txBox="1"/>
          <p:nvPr/>
        </p:nvSpPr>
        <p:spPr>
          <a:xfrm>
            <a:off x="609600" y="3810000"/>
            <a:ext cx="914400" cy="369332"/>
          </a:xfrm>
          <a:prstGeom prst="rect">
            <a:avLst/>
          </a:prstGeom>
          <a:noFill/>
        </p:spPr>
        <p:txBody>
          <a:bodyPr wrap="square" rtlCol="0">
            <a:spAutoFit/>
          </a:bodyPr>
          <a:lstStyle/>
          <a:p>
            <a:r>
              <a:rPr lang="en-US" dirty="0" smtClean="0"/>
              <a:t>Warm</a:t>
            </a:r>
            <a:endParaRPr lang="en-US" dirty="0"/>
          </a:p>
        </p:txBody>
      </p:sp>
      <p:sp>
        <p:nvSpPr>
          <p:cNvPr id="11" name="TextBox 10"/>
          <p:cNvSpPr txBox="1"/>
          <p:nvPr/>
        </p:nvSpPr>
        <p:spPr>
          <a:xfrm>
            <a:off x="7315200" y="3733800"/>
            <a:ext cx="914400" cy="369332"/>
          </a:xfrm>
          <a:prstGeom prst="rect">
            <a:avLst/>
          </a:prstGeom>
          <a:noFill/>
        </p:spPr>
        <p:txBody>
          <a:bodyPr wrap="square" rtlCol="0">
            <a:spAutoFit/>
          </a:bodyPr>
          <a:lstStyle/>
          <a:p>
            <a:r>
              <a:rPr lang="en-US" dirty="0" smtClean="0"/>
              <a:t>Cool</a:t>
            </a:r>
            <a:endParaRPr lang="en-US" dirty="0"/>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44562"/>
          </a:xfrm>
        </p:spPr>
        <p:txBody>
          <a:bodyPr>
            <a:normAutofit/>
          </a:bodyPr>
          <a:lstStyle/>
          <a:p>
            <a:r>
              <a:rPr lang="en-US" sz="3200" dirty="0" smtClean="0"/>
              <a:t>Warm and Cool Colors</a:t>
            </a:r>
            <a:endParaRPr lang="en-US" sz="3200" dirty="0"/>
          </a:p>
        </p:txBody>
      </p:sp>
      <p:sp>
        <p:nvSpPr>
          <p:cNvPr id="4" name="TextBox 3"/>
          <p:cNvSpPr txBox="1"/>
          <p:nvPr/>
        </p:nvSpPr>
        <p:spPr>
          <a:xfrm>
            <a:off x="990600" y="1524000"/>
            <a:ext cx="7239000" cy="3785652"/>
          </a:xfrm>
          <a:prstGeom prst="rect">
            <a:avLst/>
          </a:prstGeom>
          <a:noFill/>
        </p:spPr>
        <p:txBody>
          <a:bodyPr wrap="square" rtlCol="0">
            <a:spAutoFit/>
          </a:bodyPr>
          <a:lstStyle/>
          <a:p>
            <a:pPr>
              <a:spcAft>
                <a:spcPts val="1200"/>
              </a:spcAft>
            </a:pPr>
            <a:r>
              <a:rPr lang="en-US" sz="2800" dirty="0" smtClean="0"/>
              <a:t>Warm colors:  </a:t>
            </a:r>
            <a:r>
              <a:rPr lang="en-US" sz="2800" dirty="0" smtClean="0">
                <a:solidFill>
                  <a:srgbClr val="FF0000"/>
                </a:solidFill>
              </a:rPr>
              <a:t>red,</a:t>
            </a:r>
            <a:r>
              <a:rPr lang="en-US" sz="2800" dirty="0" smtClean="0"/>
              <a:t> </a:t>
            </a:r>
            <a:r>
              <a:rPr lang="en-US" sz="2800" dirty="0" smtClean="0">
                <a:solidFill>
                  <a:srgbClr val="FF3300"/>
                </a:solidFill>
              </a:rPr>
              <a:t>orange,</a:t>
            </a:r>
            <a:r>
              <a:rPr lang="en-US" sz="2800" dirty="0" smtClean="0"/>
              <a:t> </a:t>
            </a:r>
            <a:r>
              <a:rPr lang="en-US" sz="2800" dirty="0" smtClean="0">
                <a:solidFill>
                  <a:srgbClr val="FFFF00"/>
                </a:solidFill>
              </a:rPr>
              <a:t>yellow</a:t>
            </a:r>
          </a:p>
          <a:p>
            <a:pPr>
              <a:spcAft>
                <a:spcPts val="1200"/>
              </a:spcAft>
            </a:pPr>
            <a:r>
              <a:rPr lang="en-US" sz="2800" dirty="0" smtClean="0"/>
              <a:t>Cool colors:   </a:t>
            </a:r>
            <a:r>
              <a:rPr lang="en-US" sz="2800" dirty="0" smtClean="0">
                <a:solidFill>
                  <a:srgbClr val="002060"/>
                </a:solidFill>
              </a:rPr>
              <a:t>blue,</a:t>
            </a:r>
            <a:r>
              <a:rPr lang="en-US" sz="2800" dirty="0" smtClean="0"/>
              <a:t> </a:t>
            </a:r>
            <a:r>
              <a:rPr lang="en-US" sz="2800" dirty="0" smtClean="0">
                <a:solidFill>
                  <a:srgbClr val="7030A0"/>
                </a:solidFill>
              </a:rPr>
              <a:t>violet,</a:t>
            </a:r>
            <a:r>
              <a:rPr lang="en-US" sz="2800" dirty="0" smtClean="0"/>
              <a:t> </a:t>
            </a:r>
            <a:r>
              <a:rPr lang="en-US" sz="2800" dirty="0" smtClean="0">
                <a:solidFill>
                  <a:srgbClr val="808080"/>
                </a:solidFill>
              </a:rPr>
              <a:t>neutral gray</a:t>
            </a:r>
          </a:p>
          <a:p>
            <a:pPr>
              <a:spcAft>
                <a:spcPts val="1200"/>
              </a:spcAft>
            </a:pPr>
            <a:r>
              <a:rPr lang="en-US" sz="2800" dirty="0" smtClean="0"/>
              <a:t>Objects rendered in warm colors appear larger than cool colors.</a:t>
            </a:r>
          </a:p>
          <a:p>
            <a:pPr>
              <a:spcAft>
                <a:spcPts val="1200"/>
              </a:spcAft>
            </a:pPr>
            <a:r>
              <a:rPr lang="en-US" sz="2800" dirty="0" smtClean="0">
                <a:solidFill>
                  <a:srgbClr val="C00000"/>
                </a:solidFill>
              </a:rPr>
              <a:t>Do not use colors from opposite sides of the color wheel together.</a:t>
            </a:r>
          </a:p>
          <a:p>
            <a:endParaRPr lang="en-US" sz="3200" dirty="0"/>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r_ExcelDEFAULTTwo-Color.jpg"/>
          <p:cNvPicPr>
            <a:picLocks noChangeAspect="1"/>
          </p:cNvPicPr>
          <p:nvPr/>
        </p:nvPicPr>
        <p:blipFill>
          <a:blip r:embed="rId3" cstate="print"/>
          <a:stretch>
            <a:fillRect/>
          </a:stretch>
        </p:blipFill>
        <p:spPr>
          <a:xfrm>
            <a:off x="1905000" y="838200"/>
            <a:ext cx="5280224" cy="3460433"/>
          </a:xfrm>
          <a:prstGeom prst="rect">
            <a:avLst/>
          </a:prstGeom>
        </p:spPr>
      </p:pic>
      <p:sp>
        <p:nvSpPr>
          <p:cNvPr id="3" name="TextBox 2"/>
          <p:cNvSpPr txBox="1"/>
          <p:nvPr/>
        </p:nvSpPr>
        <p:spPr>
          <a:xfrm>
            <a:off x="1066800" y="4495800"/>
            <a:ext cx="7086600" cy="830997"/>
          </a:xfrm>
          <a:prstGeom prst="rect">
            <a:avLst/>
          </a:prstGeom>
          <a:noFill/>
        </p:spPr>
        <p:txBody>
          <a:bodyPr wrap="square" rtlCol="0">
            <a:spAutoFit/>
          </a:bodyPr>
          <a:lstStyle/>
          <a:p>
            <a:r>
              <a:rPr lang="en-US" sz="2400" dirty="0" smtClean="0"/>
              <a:t>MS Excel 2007 default coloring for 2-bar chart combines inharmonious color.  (They vibrate!)</a:t>
            </a:r>
            <a:endParaRPr lang="en-US" sz="2400" dirty="0"/>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4724400"/>
            <a:ext cx="6934200" cy="461665"/>
          </a:xfrm>
          <a:prstGeom prst="rect">
            <a:avLst/>
          </a:prstGeom>
          <a:noFill/>
        </p:spPr>
        <p:txBody>
          <a:bodyPr wrap="square" rtlCol="0">
            <a:spAutoFit/>
          </a:bodyPr>
          <a:lstStyle/>
          <a:p>
            <a:r>
              <a:rPr lang="en-US" sz="2400" dirty="0" smtClean="0"/>
              <a:t>High contrast (color or black &amp; white) produces moire.</a:t>
            </a:r>
          </a:p>
        </p:txBody>
      </p:sp>
      <p:pic>
        <p:nvPicPr>
          <p:cNvPr id="4" name="Picture 3" descr="Bar_Horiz_AvoidMoire_1.jpg"/>
          <p:cNvPicPr>
            <a:picLocks noChangeAspect="1"/>
          </p:cNvPicPr>
          <p:nvPr/>
        </p:nvPicPr>
        <p:blipFill>
          <a:blip r:embed="rId3" cstate="print"/>
          <a:stretch>
            <a:fillRect/>
          </a:stretch>
        </p:blipFill>
        <p:spPr>
          <a:xfrm>
            <a:off x="1752600" y="609600"/>
            <a:ext cx="5131406" cy="3733800"/>
          </a:xfrm>
          <a:prstGeom prst="rect">
            <a:avLst/>
          </a:prstGeom>
        </p:spPr>
      </p:pic>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hioPL_AngledTextFIXB.jpg"/>
          <p:cNvPicPr>
            <a:picLocks noChangeAspect="1"/>
          </p:cNvPicPr>
          <p:nvPr/>
        </p:nvPicPr>
        <p:blipFill>
          <a:blip r:embed="rId3" cstate="print"/>
          <a:stretch>
            <a:fillRect/>
          </a:stretch>
        </p:blipFill>
        <p:spPr>
          <a:xfrm>
            <a:off x="1676401" y="655492"/>
            <a:ext cx="5257800" cy="3764107"/>
          </a:xfrm>
          <a:prstGeom prst="rect">
            <a:avLst/>
          </a:prstGeom>
        </p:spPr>
      </p:pic>
      <p:sp>
        <p:nvSpPr>
          <p:cNvPr id="3" name="TextBox 2"/>
          <p:cNvSpPr txBox="1"/>
          <p:nvPr/>
        </p:nvSpPr>
        <p:spPr>
          <a:xfrm>
            <a:off x="1371600" y="4724400"/>
            <a:ext cx="6781800" cy="461665"/>
          </a:xfrm>
          <a:prstGeom prst="rect">
            <a:avLst/>
          </a:prstGeom>
          <a:noFill/>
        </p:spPr>
        <p:txBody>
          <a:bodyPr wrap="square" rtlCol="0">
            <a:spAutoFit/>
          </a:bodyPr>
          <a:lstStyle/>
          <a:p>
            <a:r>
              <a:rPr lang="en-US" sz="2400" dirty="0" smtClean="0">
                <a:solidFill>
                  <a:srgbClr val="C00000"/>
                </a:solidFill>
              </a:rPr>
              <a:t>Use lower contrast, dimmer hues to avoid moire.</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Using Color</a:t>
            </a:r>
            <a:endParaRPr lang="en-US" sz="3200" dirty="0"/>
          </a:p>
        </p:txBody>
      </p:sp>
      <p:sp>
        <p:nvSpPr>
          <p:cNvPr id="4" name="TextBox 3"/>
          <p:cNvSpPr txBox="1"/>
          <p:nvPr/>
        </p:nvSpPr>
        <p:spPr>
          <a:xfrm>
            <a:off x="990600" y="1524000"/>
            <a:ext cx="7239000" cy="3447098"/>
          </a:xfrm>
          <a:prstGeom prst="rect">
            <a:avLst/>
          </a:prstGeom>
          <a:noFill/>
        </p:spPr>
        <p:txBody>
          <a:bodyPr wrap="square" rtlCol="0">
            <a:spAutoFit/>
          </a:bodyPr>
          <a:lstStyle/>
          <a:p>
            <a:pPr>
              <a:spcAft>
                <a:spcPts val="1200"/>
              </a:spcAft>
            </a:pPr>
            <a:r>
              <a:rPr lang="en-US" sz="2800" dirty="0" smtClean="0">
                <a:solidFill>
                  <a:srgbClr val="C00000"/>
                </a:solidFill>
              </a:rPr>
              <a:t>Choose a single color palette (hues and shades of hues) for your entire set of graphs</a:t>
            </a:r>
          </a:p>
          <a:p>
            <a:pPr>
              <a:spcAft>
                <a:spcPts val="1200"/>
              </a:spcAft>
            </a:pPr>
            <a:r>
              <a:rPr lang="en-US" sz="2800" dirty="0" smtClean="0">
                <a:solidFill>
                  <a:srgbClr val="C00000"/>
                </a:solidFill>
              </a:rPr>
              <a:t>Do not vary these for decorative purposes</a:t>
            </a:r>
          </a:p>
          <a:p>
            <a:pPr>
              <a:spcAft>
                <a:spcPts val="1200"/>
              </a:spcAft>
            </a:pPr>
            <a:r>
              <a:rPr lang="en-US" sz="2800" dirty="0" smtClean="0">
                <a:solidFill>
                  <a:srgbClr val="C00000"/>
                </a:solidFill>
              </a:rPr>
              <a:t>Use shades of each hue*</a:t>
            </a:r>
          </a:p>
          <a:p>
            <a:endParaRPr lang="en-US" sz="3200" dirty="0" smtClean="0"/>
          </a:p>
          <a:p>
            <a:endParaRPr lang="en-US" sz="1200" dirty="0" smtClean="0"/>
          </a:p>
          <a:p>
            <a:r>
              <a:rPr lang="en-US" sz="2400" dirty="0" smtClean="0">
                <a:solidFill>
                  <a:schemeClr val="tx1">
                    <a:lumMod val="65000"/>
                    <a:lumOff val="35000"/>
                  </a:schemeClr>
                </a:solidFill>
              </a:rPr>
              <a:t>* </a:t>
            </a:r>
            <a:r>
              <a:rPr lang="en-US" sz="2000" dirty="0" smtClean="0">
                <a:solidFill>
                  <a:schemeClr val="tx1">
                    <a:lumMod val="65000"/>
                    <a:lumOff val="35000"/>
                  </a:schemeClr>
                </a:solidFill>
              </a:rPr>
              <a:t>Depends on capability of graphing software used.</a:t>
            </a:r>
            <a:endParaRPr lang="en-US" sz="2000" dirty="0">
              <a:solidFill>
                <a:schemeClr val="tx1">
                  <a:lumMod val="65000"/>
                  <a:lumOff val="35000"/>
                </a:schemeClr>
              </a:solidFill>
            </a:endParaRP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ong_PaletteBright.jpg"/>
          <p:cNvPicPr>
            <a:picLocks noChangeAspect="1"/>
          </p:cNvPicPr>
          <p:nvPr/>
        </p:nvPicPr>
        <p:blipFill>
          <a:blip r:embed="rId3" cstate="print"/>
          <a:stretch>
            <a:fillRect/>
          </a:stretch>
        </p:blipFill>
        <p:spPr>
          <a:xfrm>
            <a:off x="3352800" y="381000"/>
            <a:ext cx="3493008" cy="5215128"/>
          </a:xfrm>
          <a:prstGeom prst="rect">
            <a:avLst/>
          </a:prstGeom>
        </p:spPr>
      </p:pic>
      <p:sp>
        <p:nvSpPr>
          <p:cNvPr id="4" name="TextBox 3"/>
          <p:cNvSpPr txBox="1"/>
          <p:nvPr/>
        </p:nvSpPr>
        <p:spPr>
          <a:xfrm>
            <a:off x="685800" y="6096000"/>
            <a:ext cx="7162800" cy="338554"/>
          </a:xfrm>
          <a:prstGeom prst="rect">
            <a:avLst/>
          </a:prstGeom>
          <a:noFill/>
        </p:spPr>
        <p:txBody>
          <a:bodyPr wrap="square" rtlCol="0">
            <a:spAutoFit/>
          </a:bodyPr>
          <a:lstStyle/>
          <a:p>
            <a:r>
              <a:rPr lang="en-US" sz="1600" dirty="0" smtClean="0">
                <a:solidFill>
                  <a:schemeClr val="tx1">
                    <a:lumMod val="65000"/>
                    <a:lumOff val="35000"/>
                  </a:schemeClr>
                </a:solidFill>
              </a:rPr>
              <a:t>Source:  Dona Wong, </a:t>
            </a:r>
            <a:r>
              <a:rPr lang="en-US" sz="1600" i="1" dirty="0" smtClean="0">
                <a:solidFill>
                  <a:schemeClr val="tx1">
                    <a:lumMod val="65000"/>
                    <a:lumOff val="35000"/>
                  </a:schemeClr>
                </a:solidFill>
              </a:rPr>
              <a:t>The Wall Street Journal Guide to Information Graphics, </a:t>
            </a:r>
            <a:r>
              <a:rPr lang="en-US" sz="1600" dirty="0" smtClean="0">
                <a:solidFill>
                  <a:schemeClr val="tx1">
                    <a:lumMod val="65000"/>
                    <a:lumOff val="35000"/>
                  </a:schemeClr>
                </a:solidFill>
              </a:rPr>
              <a:t>2010</a:t>
            </a:r>
            <a:r>
              <a:rPr lang="en-US" sz="1400" i="1" dirty="0" smtClean="0">
                <a:solidFill>
                  <a:schemeClr val="tx1">
                    <a:lumMod val="65000"/>
                    <a:lumOff val="35000"/>
                  </a:schemeClr>
                </a:solidFill>
              </a:rPr>
              <a:t>.</a:t>
            </a:r>
            <a:endParaRPr lang="en-US" sz="1400" i="1" dirty="0">
              <a:solidFill>
                <a:schemeClr val="tx1">
                  <a:lumMod val="65000"/>
                  <a:lumOff val="35000"/>
                </a:schemeClr>
              </a:solidFill>
            </a:endParaRPr>
          </a:p>
        </p:txBody>
      </p:sp>
      <p:sp>
        <p:nvSpPr>
          <p:cNvPr id="5" name="TextBox 4"/>
          <p:cNvSpPr txBox="1"/>
          <p:nvPr/>
        </p:nvSpPr>
        <p:spPr>
          <a:xfrm>
            <a:off x="457200" y="2438400"/>
            <a:ext cx="2514600" cy="400110"/>
          </a:xfrm>
          <a:prstGeom prst="rect">
            <a:avLst/>
          </a:prstGeom>
          <a:noFill/>
        </p:spPr>
        <p:txBody>
          <a:bodyPr wrap="square" rtlCol="0">
            <a:spAutoFit/>
          </a:bodyPr>
          <a:lstStyle/>
          <a:p>
            <a:r>
              <a:rPr lang="en-US" sz="2000" dirty="0" smtClean="0"/>
              <a:t>Color palette - bright</a:t>
            </a:r>
            <a:endParaRPr lang="en-US" sz="2000" dirty="0"/>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2438400"/>
            <a:ext cx="2514600" cy="400110"/>
          </a:xfrm>
          <a:prstGeom prst="rect">
            <a:avLst/>
          </a:prstGeom>
          <a:noFill/>
        </p:spPr>
        <p:txBody>
          <a:bodyPr wrap="square" rtlCol="0">
            <a:spAutoFit/>
          </a:bodyPr>
          <a:lstStyle/>
          <a:p>
            <a:r>
              <a:rPr lang="en-US" sz="2000" dirty="0" smtClean="0"/>
              <a:t>Color palette - muted</a:t>
            </a:r>
            <a:endParaRPr lang="en-US" sz="2000" dirty="0"/>
          </a:p>
        </p:txBody>
      </p:sp>
      <p:pic>
        <p:nvPicPr>
          <p:cNvPr id="6" name="Picture 5" descr="Wong_PaletteMuted.jpg"/>
          <p:cNvPicPr>
            <a:picLocks noChangeAspect="1"/>
          </p:cNvPicPr>
          <p:nvPr/>
        </p:nvPicPr>
        <p:blipFill>
          <a:blip r:embed="rId3" cstate="print"/>
          <a:stretch>
            <a:fillRect/>
          </a:stretch>
        </p:blipFill>
        <p:spPr>
          <a:xfrm>
            <a:off x="3429000" y="457200"/>
            <a:ext cx="3377184" cy="5209032"/>
          </a:xfrm>
          <a:prstGeom prst="rect">
            <a:avLst/>
          </a:prstGeom>
        </p:spPr>
      </p:pic>
      <p:sp>
        <p:nvSpPr>
          <p:cNvPr id="7" name="TextBox 6"/>
          <p:cNvSpPr txBox="1"/>
          <p:nvPr/>
        </p:nvSpPr>
        <p:spPr>
          <a:xfrm>
            <a:off x="533400" y="6019800"/>
            <a:ext cx="7162800" cy="338554"/>
          </a:xfrm>
          <a:prstGeom prst="rect">
            <a:avLst/>
          </a:prstGeom>
          <a:noFill/>
        </p:spPr>
        <p:txBody>
          <a:bodyPr wrap="square" rtlCol="0">
            <a:spAutoFit/>
          </a:bodyPr>
          <a:lstStyle/>
          <a:p>
            <a:r>
              <a:rPr lang="en-US" sz="1600" dirty="0" smtClean="0">
                <a:solidFill>
                  <a:schemeClr val="tx1">
                    <a:lumMod val="65000"/>
                    <a:lumOff val="35000"/>
                  </a:schemeClr>
                </a:solidFill>
              </a:rPr>
              <a:t>Source:  Dona Wong, 2010</a:t>
            </a:r>
            <a:r>
              <a:rPr lang="en-US" sz="1400" i="1" dirty="0" smtClean="0">
                <a:solidFill>
                  <a:schemeClr val="tx1">
                    <a:lumMod val="65000"/>
                    <a:lumOff val="35000"/>
                  </a:schemeClr>
                </a:solidFill>
              </a:rPr>
              <a:t>.</a:t>
            </a:r>
            <a:endParaRPr lang="en-US" sz="1400" i="1" dirty="0">
              <a:solidFill>
                <a:schemeClr val="tx1">
                  <a:lumMod val="65000"/>
                  <a:lumOff val="35000"/>
                </a:schemeClr>
              </a:solidFill>
            </a:endParaRP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Using Color</a:t>
            </a:r>
            <a:endParaRPr lang="en-US" sz="3200" dirty="0"/>
          </a:p>
        </p:txBody>
      </p:sp>
      <p:sp>
        <p:nvSpPr>
          <p:cNvPr id="4" name="TextBox 3"/>
          <p:cNvSpPr txBox="1"/>
          <p:nvPr/>
        </p:nvSpPr>
        <p:spPr>
          <a:xfrm>
            <a:off x="990600" y="1447800"/>
            <a:ext cx="7239000" cy="1969770"/>
          </a:xfrm>
          <a:prstGeom prst="rect">
            <a:avLst/>
          </a:prstGeom>
          <a:noFill/>
        </p:spPr>
        <p:txBody>
          <a:bodyPr wrap="square" rtlCol="0">
            <a:spAutoFit/>
          </a:bodyPr>
          <a:lstStyle/>
          <a:p>
            <a:pPr>
              <a:spcAft>
                <a:spcPts val="1200"/>
              </a:spcAft>
            </a:pPr>
            <a:r>
              <a:rPr lang="en-US" sz="2800" dirty="0" smtClean="0">
                <a:solidFill>
                  <a:srgbClr val="C00000"/>
                </a:solidFill>
              </a:rPr>
              <a:t>Use a single color for each data variable, including pie charts.</a:t>
            </a:r>
          </a:p>
          <a:p>
            <a:pPr>
              <a:spcAft>
                <a:spcPts val="1200"/>
              </a:spcAft>
            </a:pPr>
            <a:r>
              <a:rPr lang="en-US" sz="2800" dirty="0" smtClean="0">
                <a:solidFill>
                  <a:srgbClr val="C00000"/>
                </a:solidFill>
              </a:rPr>
              <a:t>Use a different shade, or occasionally a different color to highlight data.</a:t>
            </a:r>
            <a:endParaRPr lang="en-US" sz="2800" dirty="0">
              <a:solidFill>
                <a:srgbClr val="C00000"/>
              </a:solidFill>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6278</Words>
  <Application>Microsoft Office PowerPoint</Application>
  <PresentationFormat>On-screen Show (4:3)</PresentationFormat>
  <Paragraphs>800</Paragraphs>
  <Slides>123</Slides>
  <Notes>123</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123</vt:i4>
      </vt:variant>
    </vt:vector>
  </HeadingPairs>
  <TitlesOfParts>
    <vt:vector size="130" baseType="lpstr">
      <vt:lpstr>Arial</vt:lpstr>
      <vt:lpstr>Bookman Old Style</vt:lpstr>
      <vt:lpstr>Calibri</vt:lpstr>
      <vt:lpstr>Courier New</vt:lpstr>
      <vt:lpstr>Edwardian Script ITC</vt:lpstr>
      <vt:lpstr>Times New Roman</vt:lpstr>
      <vt:lpstr>Office Theme</vt:lpstr>
      <vt:lpstr>Designing High Quality  Statistical Graphs</vt:lpstr>
      <vt:lpstr>PowerPoint Presentation</vt:lpstr>
      <vt:lpstr>Session Objectives</vt:lpstr>
      <vt:lpstr>Expert Sources</vt:lpstr>
      <vt:lpstr>Expert Sources</vt:lpstr>
      <vt:lpstr>Expert Sources</vt:lpstr>
      <vt:lpstr>Why Graphical Data Presentation /  Data Visualization?</vt:lpstr>
      <vt:lpstr>PowerPoint Presentation</vt:lpstr>
      <vt:lpstr>PowerPoint Presentation</vt:lpstr>
      <vt:lpstr>William Cleveland Principles of Data Graphics </vt:lpstr>
      <vt:lpstr>Two Approaches to  Visual Presentation of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Make Charts Neat, Clear, Simple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Begin with Basic Neatness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Axes (Scales)</vt:lpstr>
      <vt:lpstr>PowerPoint Presentation</vt:lpstr>
      <vt:lpstr>PowerPoint Presentation</vt:lpstr>
      <vt:lpstr>Axes (Scales)</vt:lpstr>
      <vt:lpstr>PowerPoint Presentation</vt:lpstr>
      <vt:lpstr>PowerPoint Presentation</vt:lpstr>
      <vt:lpstr>PowerPoint Presentation</vt:lpstr>
      <vt:lpstr>Axes (Scales)</vt:lpstr>
      <vt:lpstr>Axes (Scales)</vt:lpstr>
      <vt:lpstr>Determining Scaling</vt:lpstr>
      <vt:lpstr>Legends (Keys)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Which Chart Formats To Use</vt:lpstr>
      <vt:lpstr>PowerPoint Presentation</vt:lpstr>
      <vt:lpstr>PowerPoint Presentation</vt:lpstr>
      <vt:lpstr>PowerPoint Presentation</vt:lpstr>
      <vt:lpstr>PowerPoint Presentation</vt:lpstr>
      <vt:lpstr>Line Charts</vt:lpstr>
      <vt:lpstr>PowerPoint Presentation</vt:lpstr>
      <vt:lpstr>Line Charts</vt:lpstr>
      <vt:lpstr>PowerPoint Presentation</vt:lpstr>
      <vt:lpstr>PowerPoint Presentation</vt:lpstr>
      <vt:lpstr>Line Charts</vt:lpstr>
      <vt:lpstr>PowerPoint Presentation</vt:lpstr>
      <vt:lpstr>Line Charts</vt:lpstr>
      <vt:lpstr>PowerPoint Presentation</vt:lpstr>
      <vt:lpstr>PowerPoint Presentation</vt:lpstr>
      <vt:lpstr>PowerPoint Presentation</vt:lpstr>
      <vt:lpstr>Scaling for Line Charts</vt:lpstr>
      <vt:lpstr>PowerPoint Presentation</vt:lpstr>
      <vt:lpstr>PowerPoint Presentation</vt:lpstr>
      <vt:lpstr>Using Color</vt:lpstr>
      <vt:lpstr>PowerPoint Presentation</vt:lpstr>
      <vt:lpstr>Warm and Cool Colors</vt:lpstr>
      <vt:lpstr>Warm and Cool Colors</vt:lpstr>
      <vt:lpstr>PowerPoint Presentation</vt:lpstr>
      <vt:lpstr>PowerPoint Presentation</vt:lpstr>
      <vt:lpstr>PowerPoint Presentation</vt:lpstr>
      <vt:lpstr>Using Color</vt:lpstr>
      <vt:lpstr>PowerPoint Presentation</vt:lpstr>
      <vt:lpstr>PowerPoint Presentation</vt:lpstr>
      <vt:lpstr>Using Color</vt:lpstr>
      <vt:lpstr>PowerPoint Presentation</vt:lpstr>
      <vt:lpstr>PowerPoint Presentation</vt:lpstr>
      <vt:lpstr>PowerPoint Presentation</vt:lpstr>
      <vt:lpstr>Using Color</vt:lpstr>
      <vt:lpstr>PowerPoint Presentation</vt:lpstr>
      <vt:lpstr>PowerPoint Presentation</vt:lpstr>
      <vt:lpstr>Using Color</vt:lpstr>
      <vt:lpstr>PowerPoint Presentation</vt:lpstr>
      <vt:lpstr>PowerPoint Presentation</vt:lpstr>
      <vt:lpstr>Using Color</vt:lpstr>
      <vt:lpstr>Bar Charts</vt:lpstr>
      <vt:lpstr>PowerPoint Presentation</vt:lpstr>
      <vt:lpstr>PowerPoint Presentation</vt:lpstr>
      <vt:lpstr>Bar Charts</vt:lpstr>
      <vt:lpstr>PowerPoint Presentation</vt:lpstr>
      <vt:lpstr>PowerPoint Presentation</vt:lpstr>
      <vt:lpstr>Bar Charts</vt:lpstr>
      <vt:lpstr>Bar Charts</vt:lpstr>
      <vt:lpstr>Bar Charts</vt:lpstr>
      <vt:lpstr>PowerPoint Presentation</vt:lpstr>
      <vt:lpstr>Bar Charts</vt:lpstr>
      <vt:lpstr>Horizontal Bar Charts</vt:lpstr>
      <vt:lpstr>Horizontal Bar Charts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2012-06-20T03:38:44Z</dcterms:created>
  <dcterms:modified xsi:type="dcterms:W3CDTF">2016-10-03T15:54:31Z</dcterms:modified>
</cp:coreProperties>
</file>